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1" name="Google Shape;6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2" name="Google Shape;6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2" name="Google Shape;142;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8" name="Google Shape;148;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9" name="Google Shape;159;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7" name="Google Shape;167;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4" name="Google Shape;174;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 name="Google Shape;183;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0" name="Google Shape;190;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6" name="Google Shape;196;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4" name="Google Shape;204;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1" name="Google Shape;211;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 name="Google Shape;71;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7" name="Google Shape;217;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p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5" name="Google Shape;225;p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2" name="Google Shape;232;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0" name="Google Shape;240;p2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7" name="Google Shape;247;p2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8" name="Google Shape;248;p2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2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6" name="Google Shape;256;p2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3" name="Google Shape;263;p2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4" name="Google Shape;264;p2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1" name="Google Shape;271;p2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d1ccd95962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9" name="Google Shape;279;gd1ccd95962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7" name="Google Shape;287;p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p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3" name="Google Shape;293;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4" name="Google Shape;294;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1" name="Google Shape;301;p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3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8" name="Google Shape;308;p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4" name="Google Shape;314;p3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3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1" name="Google Shape;321;p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2" name="Google Shape;322;p3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3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8" name="Google Shape;328;p3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9" name="Google Shape;329;p3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35</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9" name="Google Shape;99;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6" name="Google Shape;106;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7" name="Google Shape;117;p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7" name="Google Shape;12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4" name="Google Shape;134;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6"/>
        <p:cNvGrpSpPr/>
        <p:nvPr/>
      </p:nvGrpSpPr>
      <p:grpSpPr>
        <a:xfrm>
          <a:off x="0" y="0"/>
          <a:ext cx="0" cy="0"/>
          <a:chOff x="0" y="0"/>
          <a:chExt cx="0" cy="0"/>
        </a:xfrm>
      </p:grpSpPr>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3600"/>
              <a:buFont typeface="Calibri"/>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chemeClr val="dk1"/>
              </a:buClr>
              <a:buSzPts val="3200"/>
              <a:buNone/>
              <a:defRPr>
                <a:solidFill>
                  <a:schemeClr val="dk1"/>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p:cSld name="Titolo e contenuto">
    <p:spTree>
      <p:nvGrpSpPr>
        <p:cNvPr id="1" name="Shape 21"/>
        <p:cNvGrpSpPr/>
        <p:nvPr/>
      </p:nvGrpSpPr>
      <p:grpSpPr>
        <a:xfrm>
          <a:off x="0" y="0"/>
          <a:ext cx="0" cy="0"/>
          <a:chOff x="0" y="0"/>
          <a:chExt cx="0" cy="0"/>
        </a:xfrm>
      </p:grpSpPr>
      <p:sp>
        <p:nvSpPr>
          <p:cNvPr id="22" name="Google Shape;22;p3"/>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3" name="Google Shape;23;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
        <p:nvSpPr>
          <p:cNvPr id="25" name="Google Shape;25;p3"/>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p:cSld name="Intestazione sezione">
    <p:spTree>
      <p:nvGrpSpPr>
        <p:cNvPr id="1" name="Shape 26"/>
        <p:cNvGrpSpPr/>
        <p:nvPr/>
      </p:nvGrpSpPr>
      <p:grpSpPr>
        <a:xfrm>
          <a:off x="0" y="0"/>
          <a:ext cx="0" cy="0"/>
          <a:chOff x="0" y="0"/>
          <a:chExt cx="0" cy="0"/>
        </a:xfrm>
      </p:grpSpPr>
      <p:sp>
        <p:nvSpPr>
          <p:cNvPr id="27" name="Google Shape;27;p4"/>
          <p:cNvSpPr txBox="1">
            <a:spLocks noGrp="1"/>
          </p:cNvSpPr>
          <p:nvPr>
            <p:ph type="body" idx="1"/>
          </p:nvPr>
        </p:nvSpPr>
        <p:spPr>
          <a:xfrm>
            <a:off x="944452" y="3498728"/>
            <a:ext cx="7772400" cy="1500187"/>
          </a:xfrm>
          <a:prstGeom prst="rect">
            <a:avLst/>
          </a:prstGeom>
          <a:noFill/>
          <a:ln>
            <a:noFill/>
          </a:ln>
        </p:spPr>
        <p:txBody>
          <a:bodyPr spcFirstLastPara="1" wrap="square" lIns="91425" tIns="45700" rIns="91425" bIns="45700" anchor="b" anchorCtr="0">
            <a:normAutofit/>
          </a:bodyPr>
          <a:lstStyle>
            <a:lvl1pPr marL="457200" lvl="0" indent="-228600" algn="r">
              <a:lnSpc>
                <a:spcPct val="100000"/>
              </a:lnSpc>
              <a:spcBef>
                <a:spcPts val="880"/>
              </a:spcBef>
              <a:spcAft>
                <a:spcPts val="0"/>
              </a:spcAft>
              <a:buClr>
                <a:schemeClr val="dk1"/>
              </a:buClr>
              <a:buSzPts val="4400"/>
              <a:buNone/>
              <a:defRPr sz="4400" cap="small">
                <a:solidFill>
                  <a:schemeClr val="dk1"/>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28" name="Google Shape;28;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fronto">
  <p:cSld name="Confronto">
    <p:spTree>
      <p:nvGrpSpPr>
        <p:cNvPr id="1" name="Shape 30"/>
        <p:cNvGrpSpPr/>
        <p:nvPr/>
      </p:nvGrpSpPr>
      <p:grpSpPr>
        <a:xfrm>
          <a:off x="0" y="0"/>
          <a:ext cx="0" cy="0"/>
          <a:chOff x="0" y="0"/>
          <a:chExt cx="0" cy="0"/>
        </a:xfrm>
      </p:grpSpPr>
      <p:sp>
        <p:nvSpPr>
          <p:cNvPr id="31" name="Google Shape;31;p5"/>
          <p:cNvSpPr txBox="1">
            <a:spLocks noGrp="1"/>
          </p:cNvSpPr>
          <p:nvPr>
            <p:ph type="body" idx="1"/>
          </p:nvPr>
        </p:nvSpPr>
        <p:spPr>
          <a:xfrm>
            <a:off x="457200" y="1057390"/>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2" name="Google Shape;32;p5"/>
          <p:cNvSpPr txBox="1">
            <a:spLocks noGrp="1"/>
          </p:cNvSpPr>
          <p:nvPr>
            <p:ph type="body" idx="2"/>
          </p:nvPr>
        </p:nvSpPr>
        <p:spPr>
          <a:xfrm>
            <a:off x="457200" y="1812246"/>
            <a:ext cx="4040188" cy="3776994"/>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3" name="Google Shape;33;p5"/>
          <p:cNvSpPr txBox="1">
            <a:spLocks noGrp="1"/>
          </p:cNvSpPr>
          <p:nvPr>
            <p:ph type="body" idx="3"/>
          </p:nvPr>
        </p:nvSpPr>
        <p:spPr>
          <a:xfrm>
            <a:off x="4645025" y="1052736"/>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4" name="Google Shape;34;p5"/>
          <p:cNvSpPr txBox="1">
            <a:spLocks noGrp="1"/>
          </p:cNvSpPr>
          <p:nvPr>
            <p:ph type="body" idx="4"/>
          </p:nvPr>
        </p:nvSpPr>
        <p:spPr>
          <a:xfrm>
            <a:off x="4645025" y="1812246"/>
            <a:ext cx="4041775" cy="3776994"/>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5" name="Google Shape;35;p5"/>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uto 2"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444529" y="934002"/>
            <a:ext cx="4038600" cy="4713387"/>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1" name="Google Shape;41;p6"/>
          <p:cNvSpPr txBox="1">
            <a:spLocks noGrp="1"/>
          </p:cNvSpPr>
          <p:nvPr>
            <p:ph type="body" idx="2"/>
          </p:nvPr>
        </p:nvSpPr>
        <p:spPr>
          <a:xfrm>
            <a:off x="4648200" y="934002"/>
            <a:ext cx="4038600" cy="4713387"/>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2" name="Google Shape;42;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uoto" type="blank">
  <p:cSld name="BLANK">
    <p:spTree>
      <p:nvGrpSpPr>
        <p:cNvPr id="1" name="Shape 44"/>
        <p:cNvGrpSpPr/>
        <p:nvPr/>
      </p:nvGrpSpPr>
      <p:grpSpPr>
        <a:xfrm>
          <a:off x="0" y="0"/>
          <a:ext cx="0" cy="0"/>
          <a:chOff x="0" y="0"/>
          <a:chExt cx="0" cy="0"/>
        </a:xfrm>
      </p:grpSpPr>
      <p:sp>
        <p:nvSpPr>
          <p:cNvPr id="45" name="Google Shape;45;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47"/>
        <p:cNvGrpSpPr/>
        <p:nvPr/>
      </p:nvGrpSpPr>
      <p:grpSpPr>
        <a:xfrm>
          <a:off x="0" y="0"/>
          <a:ext cx="0" cy="0"/>
          <a:chOff x="0" y="0"/>
          <a:chExt cx="0" cy="0"/>
        </a:xfrm>
      </p:grpSpPr>
      <p:sp>
        <p:nvSpPr>
          <p:cNvPr id="48" name="Google Shape;48;p8"/>
          <p:cNvSpPr txBox="1">
            <a:spLocks noGrp="1"/>
          </p:cNvSpPr>
          <p:nvPr>
            <p:ph type="title"/>
          </p:nvPr>
        </p:nvSpPr>
        <p:spPr>
          <a:xfrm>
            <a:off x="457200" y="898798"/>
            <a:ext cx="3008313" cy="11620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lt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body" idx="1"/>
          </p:nvPr>
        </p:nvSpPr>
        <p:spPr>
          <a:xfrm>
            <a:off x="3575050" y="898798"/>
            <a:ext cx="5111750" cy="5227365"/>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0" name="Google Shape;50;p8"/>
          <p:cNvSpPr txBox="1">
            <a:spLocks noGrp="1"/>
          </p:cNvSpPr>
          <p:nvPr>
            <p:ph type="body" idx="2"/>
          </p:nvPr>
        </p:nvSpPr>
        <p:spPr>
          <a:xfrm>
            <a:off x="457200" y="2060848"/>
            <a:ext cx="3008313" cy="406531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1" name="Google Shape;51;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
        <p:nvSpPr>
          <p:cNvPr id="53" name="Google Shape;53;p8"/>
          <p:cNvSpPr txBox="1"/>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3600"/>
              <a:buFont typeface="Calibri"/>
              <a:buNone/>
            </a:pPr>
            <a:r>
              <a:rPr lang="en-GB" sz="3600" b="0" i="0" u="none" strike="noStrike" cap="none">
                <a:solidFill>
                  <a:schemeClr val="lt1"/>
                </a:solidFill>
                <a:latin typeface="Calibri"/>
                <a:ea typeface="Calibri"/>
                <a:cs typeface="Calibri"/>
                <a:sym typeface="Calibri"/>
              </a:rPr>
              <a:t>Click to edit Master title style</a:t>
            </a:r>
            <a:endParaRPr sz="36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magine con didascalia">
  <p:cSld name="Immagine con didascalia">
    <p:spTree>
      <p:nvGrpSpPr>
        <p:cNvPr id="1" name="Shape 54"/>
        <p:cNvGrpSpPr/>
        <p:nvPr/>
      </p:nvGrpSpPr>
      <p:grpSpPr>
        <a:xfrm>
          <a:off x="0" y="0"/>
          <a:ext cx="0" cy="0"/>
          <a:chOff x="0" y="0"/>
          <a:chExt cx="0" cy="0"/>
        </a:xfrm>
      </p:grpSpPr>
      <p:sp>
        <p:nvSpPr>
          <p:cNvPr id="55" name="Google Shape;55;p9"/>
          <p:cNvSpPr>
            <a:spLocks noGrp="1"/>
          </p:cNvSpPr>
          <p:nvPr>
            <p:ph type="pic" idx="2"/>
          </p:nvPr>
        </p:nvSpPr>
        <p:spPr>
          <a:xfrm>
            <a:off x="971600" y="1196751"/>
            <a:ext cx="7200800" cy="4104457"/>
          </a:xfrm>
          <a:prstGeom prst="rect">
            <a:avLst/>
          </a:prstGeom>
          <a:noFill/>
          <a:ln>
            <a:noFill/>
          </a:ln>
        </p:spPr>
      </p:sp>
      <p:sp>
        <p:nvSpPr>
          <p:cNvPr id="56" name="Google Shape;56;p9"/>
          <p:cNvSpPr txBox="1">
            <a:spLocks noGrp="1"/>
          </p:cNvSpPr>
          <p:nvPr>
            <p:ph type="body" idx="1"/>
          </p:nvPr>
        </p:nvSpPr>
        <p:spPr>
          <a:xfrm>
            <a:off x="1907704" y="5391713"/>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7" name="Google Shape;57;p9"/>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9"/>
          <p:cNvSpPr txBox="1">
            <a:spLocks noGrp="1"/>
          </p:cNvSpPr>
          <p:nvPr>
            <p:ph type="sldNum" idx="12"/>
          </p:nvPr>
        </p:nvSpPr>
        <p:spPr>
          <a:xfrm>
            <a:off x="8556784" y="6333134"/>
            <a:ext cx="548700" cy="5250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pic>
        <p:nvPicPr>
          <p:cNvPr id="13" name="Google Shape;13;p1" descr="header.png"/>
          <p:cNvPicPr preferRelativeResize="0"/>
          <p:nvPr/>
        </p:nvPicPr>
        <p:blipFill rotWithShape="1">
          <a:blip r:embed="rId10">
            <a:alphaModFix/>
          </a:blip>
          <a:srcRect/>
          <a:stretch/>
        </p:blipFill>
        <p:spPr>
          <a:xfrm>
            <a:off x="0" y="-1"/>
            <a:ext cx="9144000" cy="797513"/>
          </a:xfrm>
          <a:prstGeom prst="rect">
            <a:avLst/>
          </a:prstGeom>
          <a:noFill/>
          <a:ln>
            <a:noFill/>
          </a:ln>
        </p:spPr>
      </p:pic>
      <p:pic>
        <p:nvPicPr>
          <p:cNvPr id="14" name="Google Shape;14;p1" descr="salomon.png"/>
          <p:cNvPicPr preferRelativeResize="0"/>
          <p:nvPr/>
        </p:nvPicPr>
        <p:blipFill rotWithShape="1">
          <a:blip r:embed="rId11">
            <a:alphaModFix/>
          </a:blip>
          <a:srcRect/>
          <a:stretch/>
        </p:blipFill>
        <p:spPr>
          <a:xfrm>
            <a:off x="0" y="5163425"/>
            <a:ext cx="2163936" cy="1694575"/>
          </a:xfrm>
          <a:prstGeom prst="rect">
            <a:avLst/>
          </a:prstGeom>
          <a:noFill/>
          <a:ln>
            <a:noFill/>
          </a:ln>
        </p:spPr>
      </p:pic>
      <p:sp>
        <p:nvSpPr>
          <p:cNvPr id="15" name="Google Shape;15;p1"/>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lt1"/>
              </a:buClr>
              <a:buSzPts val="3600"/>
              <a:buFont typeface="Calibri"/>
              <a:buNone/>
              <a:defRPr sz="36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enrico.borghetto@unifi.it"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3.istat.it/strumenti/definizioni/ateco/ateco.html?versione=2007.3"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tirocini@scpol.unifi.i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ol.unifi.it/stage/stud_jsp/login.js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mailto:tirocini@scpol.unifi.it" TargetMode="External"/><Relationship Id="rId4" Type="http://schemas.openxmlformats.org/officeDocument/2006/relationships/hyperlink" Target="https://www.st-umaform.unifi.it/upload/sub/tirocinio/compilazione-progetto.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sc-politiche.unifi.it/upload/sub/stage/Modulo-Rilevazione-presenze.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hyperlink" Target="https://www.sc-politiche.unifi.it/upload/sub/stage/Modulo-Diario-tirocinio.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tirocini@scpol.unifi"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sol.unifi.it/stage/firm_jsp/login.js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unifi.it/upload/sub/stage/tirocini/procedura_convenzionamento.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sc-politiche.unifi.it/upload/sub/modulistica/Riconoscimento-CFU-tirocini.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slide" Target="slide29.xml"/><Relationship Id="rId18" Type="http://schemas.openxmlformats.org/officeDocument/2006/relationships/image" Target="../media/image11.png"/><Relationship Id="rId3" Type="http://schemas.openxmlformats.org/officeDocument/2006/relationships/slide" Target="slide3.xml"/><Relationship Id="rId7" Type="http://schemas.openxmlformats.org/officeDocument/2006/relationships/slide" Target="slide10.xml"/><Relationship Id="rId12" Type="http://schemas.openxmlformats.org/officeDocument/2006/relationships/image" Target="../media/image8.png"/><Relationship Id="rId17" Type="http://schemas.openxmlformats.org/officeDocument/2006/relationships/slide" Target="slide34.xml"/><Relationship Id="rId2" Type="http://schemas.openxmlformats.org/officeDocument/2006/relationships/notesSlide" Target="../notesSlides/notesSlide2.xml"/><Relationship Id="rId16"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slide" Target="slide19.xml"/><Relationship Id="rId5" Type="http://schemas.openxmlformats.org/officeDocument/2006/relationships/slide" Target="slide5.xml"/><Relationship Id="rId15" Type="http://schemas.openxmlformats.org/officeDocument/2006/relationships/slide" Target="slide32.xm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slide" Target="slide16.xml"/><Relationship Id="rId1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tirocinicrui.it/come-partecipar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unifi.it/vp-10034-erasmus-plus.html#traineeship"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sc-politiche.unifi.it/vp-292-erasmus-traineeship.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unifi.it/cmpro-v-p-10034.html#erasmus_tirocinio_1718"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sc-politiche.unifi.it/vp-327-sedi-convenzionate.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sc-politiche.unifi.it/vp-328-sedi-con-lettera-di-intenti-nominativa.html" TargetMode="External"/><Relationship Id="rId5" Type="http://schemas.openxmlformats.org/officeDocument/2006/relationships/hyperlink" Target="https://www.sc-politiche.unifi.it/upload/sub/mobilita-internazionale/Tutorials/OUTGOING/COME%20COMPILARE%20IL%20LEARNING%20AGREEMENT%20PER%20TRAINEESHIP.pdf" TargetMode="External"/><Relationship Id="rId4" Type="http://schemas.openxmlformats.org/officeDocument/2006/relationships/hyperlink" Target="https://www.unifi.it/upload/sub/studenti/erasmusplus/2223/tirocinio_intenti_nominativo.pdf"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sc-politiche.unifi.it/upload/sub/mobilita-internazionale/Modulistica%20Mobilit%C3%A0%20Internazionale/learning-agreement-for-traineeship_1.rt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s://www.sc-politiche.unifi.it/vp-374-prima-durante-e-dopo-il-traineeship.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relint@scpol.unifi.it"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s://www.sc-politiche.unifi.it/vp-374-prima-durante-e-dopo-il-traineeship.html"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unifi.it/p11754.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e-l.unifi.it/"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nifi.it/vp-607-stage-e-tirocini.html" TargetMode="External"/><Relationship Id="rId7" Type="http://schemas.openxmlformats.org/officeDocument/2006/relationships/hyperlink" Target="https://www.rise.unifi.it/vp-40-mobilita-e-stag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sc-politiche.unifi.it/upload/sub/stage/2021/NEW-scuola-istruzioni_stage2021.pdf" TargetMode="External"/><Relationship Id="rId5" Type="http://schemas.openxmlformats.org/officeDocument/2006/relationships/hyperlink" Target="https://www.sc-politiche.unifi.it/vp-501-cosa-si-deve-sapere.html" TargetMode="External"/><Relationship Id="rId4" Type="http://schemas.openxmlformats.org/officeDocument/2006/relationships/hyperlink" Target="https://www.unifi.it/upload/sub/statuto_normativa/dr_1583_2021_regolamento_tirocini.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sc-politiche.unifi.it/vp-525-formazione-sulla-sicurezza.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ol.unifi.it/stage/stud_jsp/login.js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alibri"/>
              <a:buNone/>
            </a:pPr>
            <a:r>
              <a:rPr lang="en-GB" sz="4000" b="1"/>
              <a:t>INFORMAZIONI SUI TIROCINI</a:t>
            </a:r>
            <a:endParaRPr/>
          </a:p>
        </p:txBody>
      </p:sp>
      <p:sp>
        <p:nvSpPr>
          <p:cNvPr id="65" name="Google Shape;65;p10"/>
          <p:cNvSpPr txBox="1">
            <a:spLocks noGrp="1"/>
          </p:cNvSpPr>
          <p:nvPr>
            <p:ph type="subTitle" idx="1"/>
          </p:nvPr>
        </p:nvSpPr>
        <p:spPr>
          <a:xfrm>
            <a:off x="1493700" y="3252225"/>
            <a:ext cx="6156600" cy="10287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3200"/>
              <a:buNone/>
            </a:pPr>
            <a:r>
              <a:rPr lang="en-GB" sz="2800"/>
              <a:t>Basato sulla presentazione effettuata per gli studenti di RISE il 18 Gennaio 2022</a:t>
            </a:r>
            <a:endParaRPr sz="2800"/>
          </a:p>
        </p:txBody>
      </p:sp>
      <p:sp>
        <p:nvSpPr>
          <p:cNvPr id="66" name="Google Shape;66;p1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a:t>
            </a:fld>
            <a:endParaRPr/>
          </a:p>
        </p:txBody>
      </p:sp>
      <p:pic>
        <p:nvPicPr>
          <p:cNvPr id="67" name="Google Shape;67;p10"/>
          <p:cNvPicPr preferRelativeResize="0"/>
          <p:nvPr/>
        </p:nvPicPr>
        <p:blipFill rotWithShape="1">
          <a:blip r:embed="rId3">
            <a:alphaModFix/>
          </a:blip>
          <a:srcRect/>
          <a:stretch/>
        </p:blipFill>
        <p:spPr>
          <a:xfrm>
            <a:off x="1798575" y="797000"/>
            <a:ext cx="5257800" cy="1028700"/>
          </a:xfrm>
          <a:prstGeom prst="rect">
            <a:avLst/>
          </a:prstGeom>
          <a:noFill/>
          <a:ln>
            <a:noFill/>
          </a:ln>
        </p:spPr>
      </p:pic>
      <p:sp>
        <p:nvSpPr>
          <p:cNvPr id="68" name="Google Shape;68;p10"/>
          <p:cNvSpPr txBox="1"/>
          <p:nvPr/>
        </p:nvSpPr>
        <p:spPr>
          <a:xfrm>
            <a:off x="1798575" y="4650825"/>
            <a:ext cx="5868900" cy="15372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rgbClr val="000000"/>
                </a:solidFill>
                <a:latin typeface="Calibri"/>
                <a:ea typeface="Calibri"/>
                <a:cs typeface="Calibri"/>
                <a:sym typeface="Calibri"/>
              </a:rPr>
              <a:t>Questa presentazione è stata pensata come un work in progress e sarà costantemente aggiornata in base ai commenti e alle domande ricevute dagli studenti. Trattandosi di un documento google siete invitati a suggerire modifiche direttamente sul testo delle slides. L’obiettivo è di rendere il documento più chiaro e fruibile per voi e i vostri colleghi. Per qual</a:t>
            </a:r>
            <a:r>
              <a:rPr lang="en-GB">
                <a:latin typeface="Calibri"/>
                <a:ea typeface="Calibri"/>
                <a:cs typeface="Calibri"/>
                <a:sym typeface="Calibri"/>
              </a:rPr>
              <a:t>siasi questione potete scrivere al delegato ai tirocini RISE </a:t>
            </a:r>
            <a:r>
              <a:rPr lang="en-GB" u="sng">
                <a:solidFill>
                  <a:schemeClr val="hlink"/>
                </a:solidFill>
                <a:latin typeface="Calibri"/>
                <a:ea typeface="Calibri"/>
                <a:cs typeface="Calibri"/>
                <a:sym typeface="Calibri"/>
                <a:hlinkClick r:id="rId4"/>
              </a:rPr>
              <a:t>enrico.borghetto@unifi.it</a:t>
            </a: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9"/>
          <p:cNvSpPr txBox="1">
            <a:spLocks noGrp="1"/>
          </p:cNvSpPr>
          <p:nvPr>
            <p:ph type="body" idx="1"/>
          </p:nvPr>
        </p:nvSpPr>
        <p:spPr>
          <a:xfrm>
            <a:off x="944452" y="3498728"/>
            <a:ext cx="7772400" cy="1500187"/>
          </a:xfrm>
          <a:prstGeom prst="rect">
            <a:avLst/>
          </a:prstGeom>
          <a:noFill/>
          <a:ln>
            <a:noFill/>
          </a:ln>
        </p:spPr>
        <p:txBody>
          <a:bodyPr spcFirstLastPara="1" wrap="square" lIns="91425" tIns="45700" rIns="91425" bIns="45700" anchor="b" anchorCtr="0">
            <a:normAutofit/>
          </a:bodyPr>
          <a:lstStyle/>
          <a:p>
            <a:pPr marL="0" lvl="0" indent="0" algn="r" rtl="0">
              <a:lnSpc>
                <a:spcPct val="100000"/>
              </a:lnSpc>
              <a:spcBef>
                <a:spcPts val="0"/>
              </a:spcBef>
              <a:spcAft>
                <a:spcPts val="0"/>
              </a:spcAft>
              <a:buClr>
                <a:schemeClr val="dk1"/>
              </a:buClr>
              <a:buSzPts val="4400"/>
              <a:buNone/>
            </a:pPr>
            <a:r>
              <a:rPr lang="en-GB"/>
              <a:t>Tirocini</a:t>
            </a:r>
            <a:endParaRPr/>
          </a:p>
          <a:p>
            <a:pPr marL="0" lvl="0" indent="0" algn="r" rtl="0">
              <a:lnSpc>
                <a:spcPct val="100000"/>
              </a:lnSpc>
              <a:spcBef>
                <a:spcPts val="0"/>
              </a:spcBef>
              <a:spcAft>
                <a:spcPts val="0"/>
              </a:spcAft>
              <a:buClr>
                <a:schemeClr val="dk1"/>
              </a:buClr>
              <a:buSzPts val="4400"/>
              <a:buNone/>
            </a:pPr>
            <a:r>
              <a:rPr lang="en-GB"/>
              <a:t>presso enti convenzionati italiani</a:t>
            </a:r>
            <a:endParaRPr/>
          </a:p>
        </p:txBody>
      </p:sp>
      <p:sp>
        <p:nvSpPr>
          <p:cNvPr id="145" name="Google Shape;145;p1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pic>
        <p:nvPicPr>
          <p:cNvPr id="150" name="Google Shape;150;p20" descr="Icon&#10;&#10;Description automatically generated"/>
          <p:cNvPicPr preferRelativeResize="0">
            <a:picLocks noGrp="1"/>
          </p:cNvPicPr>
          <p:nvPr>
            <p:ph type="body" idx="1"/>
          </p:nvPr>
        </p:nvPicPr>
        <p:blipFill rotWithShape="1">
          <a:blip r:embed="rId3">
            <a:alphaModFix/>
          </a:blip>
          <a:srcRect/>
          <a:stretch/>
        </p:blipFill>
        <p:spPr>
          <a:xfrm>
            <a:off x="1315877" y="934516"/>
            <a:ext cx="2031900" cy="4064100"/>
          </a:xfrm>
          <a:prstGeom prst="rect">
            <a:avLst/>
          </a:prstGeom>
          <a:noFill/>
          <a:ln>
            <a:noFill/>
          </a:ln>
        </p:spPr>
      </p:pic>
      <p:sp>
        <p:nvSpPr>
          <p:cNvPr id="151" name="Google Shape;151;p20"/>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a:t>
            </a:r>
            <a:endParaRPr/>
          </a:p>
        </p:txBody>
      </p:sp>
      <p:sp>
        <p:nvSpPr>
          <p:cNvPr id="152" name="Google Shape;152;p20"/>
          <p:cNvSpPr txBox="1"/>
          <p:nvPr/>
        </p:nvSpPr>
        <p:spPr>
          <a:xfrm>
            <a:off x="3347864" y="1517969"/>
            <a:ext cx="3056671"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rgbClr val="00B050"/>
                </a:solidFill>
                <a:latin typeface="Calibri"/>
                <a:ea typeface="Calibri"/>
                <a:cs typeface="Calibri"/>
                <a:sym typeface="Calibri"/>
              </a:rPr>
              <a:t>PRIMA</a:t>
            </a:r>
            <a:r>
              <a:rPr lang="en-GB" sz="1800" b="0" i="0" u="none" strike="noStrike" cap="none">
                <a:solidFill>
                  <a:schemeClr val="dk1"/>
                </a:solidFill>
                <a:latin typeface="Calibri"/>
                <a:ea typeface="Calibri"/>
                <a:cs typeface="Calibri"/>
                <a:sym typeface="Calibri"/>
              </a:rPr>
              <a:t> (dell’avvio del tirocinio)</a:t>
            </a:r>
            <a:endParaRPr sz="1400" b="0" i="0" u="none" strike="noStrike" cap="none">
              <a:solidFill>
                <a:srgbClr val="000000"/>
              </a:solidFill>
              <a:latin typeface="Arial"/>
              <a:ea typeface="Arial"/>
              <a:cs typeface="Arial"/>
              <a:sym typeface="Arial"/>
            </a:endParaRPr>
          </a:p>
        </p:txBody>
      </p:sp>
      <p:sp>
        <p:nvSpPr>
          <p:cNvPr id="153" name="Google Shape;153;p20"/>
          <p:cNvSpPr txBox="1"/>
          <p:nvPr/>
        </p:nvSpPr>
        <p:spPr>
          <a:xfrm>
            <a:off x="3317722" y="2665145"/>
            <a:ext cx="2234394"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rgbClr val="F0DA00"/>
                </a:solidFill>
                <a:latin typeface="Calibri"/>
                <a:ea typeface="Calibri"/>
                <a:cs typeface="Calibri"/>
                <a:sym typeface="Calibri"/>
              </a:rPr>
              <a:t>DURANTE</a:t>
            </a:r>
            <a:r>
              <a:rPr lang="en-GB" sz="1800" b="0" i="0" u="none" strike="noStrike" cap="none">
                <a:solidFill>
                  <a:schemeClr val="dk1"/>
                </a:solidFill>
                <a:latin typeface="Calibri"/>
                <a:ea typeface="Calibri"/>
                <a:cs typeface="Calibri"/>
                <a:sym typeface="Calibri"/>
              </a:rPr>
              <a:t> (il tirocinio)</a:t>
            </a:r>
            <a:endParaRPr sz="1400" b="0" i="0" u="none" strike="noStrike" cap="none">
              <a:solidFill>
                <a:srgbClr val="000000"/>
              </a:solidFill>
              <a:latin typeface="Arial"/>
              <a:ea typeface="Arial"/>
              <a:cs typeface="Arial"/>
              <a:sym typeface="Arial"/>
            </a:endParaRPr>
          </a:p>
        </p:txBody>
      </p:sp>
      <p:sp>
        <p:nvSpPr>
          <p:cNvPr id="154" name="Google Shape;154;p20"/>
          <p:cNvSpPr txBox="1"/>
          <p:nvPr/>
        </p:nvSpPr>
        <p:spPr>
          <a:xfrm>
            <a:off x="3342106" y="3812321"/>
            <a:ext cx="4690515"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rgbClr val="FF0000"/>
                </a:solidFill>
                <a:latin typeface="Calibri"/>
                <a:ea typeface="Calibri"/>
                <a:cs typeface="Calibri"/>
                <a:sym typeface="Calibri"/>
              </a:rPr>
              <a:t>DOPO</a:t>
            </a:r>
            <a:r>
              <a:rPr lang="en-GB" sz="1800" b="0" i="0" u="none" strike="noStrike" cap="none">
                <a:solidFill>
                  <a:schemeClr val="dk1"/>
                </a:solidFill>
                <a:latin typeface="Calibri"/>
                <a:ea typeface="Calibri"/>
                <a:cs typeface="Calibri"/>
                <a:sym typeface="Calibri"/>
              </a:rPr>
              <a:t> (il tirocinio e prima della verbalizzazione)</a:t>
            </a:r>
            <a:endParaRPr sz="1400" b="0" i="0" u="none" strike="noStrike" cap="none">
              <a:solidFill>
                <a:srgbClr val="000000"/>
              </a:solidFill>
              <a:latin typeface="Arial"/>
              <a:ea typeface="Arial"/>
              <a:cs typeface="Arial"/>
              <a:sym typeface="Arial"/>
            </a:endParaRPr>
          </a:p>
        </p:txBody>
      </p:sp>
      <p:sp>
        <p:nvSpPr>
          <p:cNvPr id="155" name="Google Shape;155;p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1"/>
          <p:cNvSpPr txBox="1">
            <a:spLocks noGrp="1"/>
          </p:cNvSpPr>
          <p:nvPr>
            <p:ph type="body" idx="1"/>
          </p:nvPr>
        </p:nvSpPr>
        <p:spPr>
          <a:xfrm>
            <a:off x="457200" y="1000425"/>
            <a:ext cx="8437200" cy="5174400"/>
          </a:xfrm>
          <a:prstGeom prst="rect">
            <a:avLst/>
          </a:prstGeom>
          <a:noFill/>
          <a:ln>
            <a:noFill/>
          </a:ln>
        </p:spPr>
        <p:txBody>
          <a:bodyPr spcFirstLastPara="1" wrap="square" lIns="91425" tIns="45700" rIns="91425" bIns="45700" anchor="t" anchorCtr="0">
            <a:normAutofit/>
          </a:bodyPr>
          <a:lstStyle/>
          <a:p>
            <a:pPr marL="457200" lvl="1" indent="0" algn="just" rtl="0">
              <a:lnSpc>
                <a:spcPct val="100000"/>
              </a:lnSpc>
              <a:spcBef>
                <a:spcPts val="0"/>
              </a:spcBef>
              <a:spcAft>
                <a:spcPts val="0"/>
              </a:spcAft>
              <a:buClr>
                <a:srgbClr val="00B050"/>
              </a:buClr>
              <a:buSzPts val="1600"/>
              <a:buNone/>
            </a:pPr>
            <a:r>
              <a:rPr lang="en-GB" sz="1800">
                <a:solidFill>
                  <a:srgbClr val="00B050"/>
                </a:solidFill>
              </a:rPr>
              <a:t>TROVARE UN TIROCINIO</a:t>
            </a:r>
            <a:endParaRPr sz="1800"/>
          </a:p>
          <a:p>
            <a:pPr marL="742950" lvl="1" indent="-306069" algn="just" rtl="0">
              <a:lnSpc>
                <a:spcPct val="100000"/>
              </a:lnSpc>
              <a:spcBef>
                <a:spcPts val="0"/>
              </a:spcBef>
              <a:spcAft>
                <a:spcPts val="0"/>
              </a:spcAft>
              <a:buClr>
                <a:srgbClr val="000000"/>
              </a:buClr>
              <a:buSzPts val="1800"/>
              <a:buFont typeface="Calibri"/>
              <a:buAutoNum type="arabicPeriod"/>
            </a:pPr>
            <a:r>
              <a:rPr lang="en-GB" sz="1800">
                <a:solidFill>
                  <a:srgbClr val="000000"/>
                </a:solidFill>
              </a:rPr>
              <a:t>Una volta entrati nella banca dati, inserire il proprio profilo nel modulo “Candidatura” (le Aziende potrebbero contattarvi se interessate al vostro profilo).</a:t>
            </a:r>
            <a:endParaRPr sz="1800"/>
          </a:p>
          <a:p>
            <a:pPr marL="742950" lvl="1" indent="-306069" algn="just" rtl="0">
              <a:lnSpc>
                <a:spcPct val="100000"/>
              </a:lnSpc>
              <a:spcBef>
                <a:spcPts val="0"/>
              </a:spcBef>
              <a:spcAft>
                <a:spcPts val="0"/>
              </a:spcAft>
              <a:buClr>
                <a:srgbClr val="000000"/>
              </a:buClr>
              <a:buSzPts val="1800"/>
              <a:buFont typeface="Calibri"/>
              <a:buAutoNum type="arabicPeriod"/>
            </a:pPr>
            <a:r>
              <a:rPr lang="en-GB" sz="1800">
                <a:solidFill>
                  <a:srgbClr val="000000"/>
                </a:solidFill>
              </a:rPr>
              <a:t>Diverse modalità per ricercare le aziende presenti nel database di Ateneo </a:t>
            </a:r>
            <a:r>
              <a:rPr lang="en-GB" sz="1800"/>
              <a:t>all'interno del modulo "Cerca offerte"</a:t>
            </a:r>
            <a:r>
              <a:rPr lang="en-GB" sz="1800">
                <a:solidFill>
                  <a:srgbClr val="000000"/>
                </a:solidFill>
              </a:rPr>
              <a:t>: per “Area di studio”, per “Attività” (indicando il codice di classificazione </a:t>
            </a:r>
            <a:r>
              <a:rPr lang="en-GB" sz="1800" u="sng">
                <a:solidFill>
                  <a:schemeClr val="hlink"/>
                </a:solidFill>
                <a:hlinkClick r:id="rId3"/>
              </a:rPr>
              <a:t>Ateco 2007</a:t>
            </a:r>
            <a:r>
              <a:rPr lang="en-GB" sz="1800">
                <a:solidFill>
                  <a:srgbClr val="000000"/>
                </a:solidFill>
              </a:rPr>
              <a:t>, elaborato dall'ISTAT), per “Azienda”.</a:t>
            </a:r>
            <a:endParaRPr sz="1800">
              <a:solidFill>
                <a:srgbClr val="000000"/>
              </a:solidFill>
            </a:endParaRPr>
          </a:p>
          <a:p>
            <a:pPr marL="742950" lvl="1" indent="-285750" algn="just" rtl="0">
              <a:lnSpc>
                <a:spcPct val="100000"/>
              </a:lnSpc>
              <a:spcBef>
                <a:spcPts val="0"/>
              </a:spcBef>
              <a:spcAft>
                <a:spcPts val="0"/>
              </a:spcAft>
              <a:buClr>
                <a:srgbClr val="000000"/>
              </a:buClr>
              <a:buSzPts val="1800"/>
              <a:buFont typeface="Calibri"/>
              <a:buAutoNum type="arabicPeriod"/>
            </a:pPr>
            <a:r>
              <a:rPr lang="en-GB" sz="1800">
                <a:highlight>
                  <a:srgbClr val="FFFFFF"/>
                </a:highlight>
              </a:rPr>
              <a:t>Lo studente deve prendere contatto con il referente per i tirocini registrato nella "Scheda azienda" per la conferma della possibilità di svolgere il tirocinio. </a:t>
            </a:r>
            <a:r>
              <a:rPr lang="en-GB" sz="1800">
                <a:solidFill>
                  <a:srgbClr val="000000"/>
                </a:solidFill>
              </a:rPr>
              <a:t>I contatti iniziali con le Aziende o gli Enti sono interamente rimessi all'iniziativa di ciascun studente o neolaureato che deve concordare modalità, durata e frequenza del tirocinio compatibilmente con le esigenze dell'ente ospitante e con il numero di cfu che deve/desidera acquisire.</a:t>
            </a:r>
            <a:endParaRPr sz="1800">
              <a:solidFill>
                <a:srgbClr val="000000"/>
              </a:solidFill>
            </a:endParaRPr>
          </a:p>
          <a:p>
            <a:pPr marL="742950" lvl="1" indent="-285750" algn="just" rtl="0">
              <a:lnSpc>
                <a:spcPct val="100000"/>
              </a:lnSpc>
              <a:spcBef>
                <a:spcPts val="0"/>
              </a:spcBef>
              <a:spcAft>
                <a:spcPts val="0"/>
              </a:spcAft>
              <a:buClr>
                <a:srgbClr val="000000"/>
              </a:buClr>
              <a:buSzPts val="1800"/>
              <a:buFont typeface="Calibri"/>
              <a:buAutoNum type="arabicPeriod"/>
            </a:pPr>
            <a:r>
              <a:rPr lang="en-GB" sz="1800">
                <a:solidFill>
                  <a:srgbClr val="000000"/>
                </a:solidFill>
              </a:rPr>
              <a:t>Se l’azienda da’ la sua disponibilità, lo studente deve comunicarlo via e-mail all’</a:t>
            </a:r>
            <a:r>
              <a:rPr lang="en-GB" sz="1800" u="sng">
                <a:solidFill>
                  <a:schemeClr val="hlink"/>
                </a:solidFill>
                <a:hlinkClick r:id="rId4"/>
              </a:rPr>
              <a:t>Ufficio Stage e Tirocini</a:t>
            </a:r>
            <a:r>
              <a:rPr lang="en-GB" sz="1800">
                <a:solidFill>
                  <a:srgbClr val="000000"/>
                </a:solidFill>
              </a:rPr>
              <a:t>. La mail deve contenere il suo  numero di matricola e il nome dell’azienda così come compare nel database Unifi. A questo punto riceverà una e-mail in  risposta che indica che il suo tirocinio è </a:t>
            </a:r>
            <a:r>
              <a:rPr lang="en-GB" sz="1800" b="1">
                <a:solidFill>
                  <a:srgbClr val="000000"/>
                </a:solidFill>
              </a:rPr>
              <a:t>abilitato</a:t>
            </a:r>
            <a:r>
              <a:rPr lang="en-GB" sz="1800">
                <a:solidFill>
                  <a:srgbClr val="000000"/>
                </a:solidFill>
              </a:rPr>
              <a:t>.</a:t>
            </a:r>
            <a:endParaRPr sz="1800">
              <a:solidFill>
                <a:srgbClr val="000000"/>
              </a:solidFill>
            </a:endParaRPr>
          </a:p>
        </p:txBody>
      </p:sp>
      <p:sp>
        <p:nvSpPr>
          <p:cNvPr id="162" name="Google Shape;162;p21"/>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A – </a:t>
            </a:r>
            <a:r>
              <a:rPr lang="en-GB">
                <a:solidFill>
                  <a:srgbClr val="00B050"/>
                </a:solidFill>
              </a:rPr>
              <a:t>PRIMA (1)</a:t>
            </a:r>
            <a:endParaRPr/>
          </a:p>
        </p:txBody>
      </p:sp>
      <p:sp>
        <p:nvSpPr>
          <p:cNvPr id="163" name="Google Shape;163;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2"/>
          <p:cNvSpPr txBox="1">
            <a:spLocks noGrp="1"/>
          </p:cNvSpPr>
          <p:nvPr>
            <p:ph type="body" idx="1"/>
          </p:nvPr>
        </p:nvSpPr>
        <p:spPr>
          <a:xfrm>
            <a:off x="457200" y="1000425"/>
            <a:ext cx="8229600" cy="5187600"/>
          </a:xfrm>
          <a:prstGeom prst="rect">
            <a:avLst/>
          </a:prstGeom>
          <a:noFill/>
          <a:ln>
            <a:noFill/>
          </a:ln>
        </p:spPr>
        <p:txBody>
          <a:bodyPr spcFirstLastPara="1" wrap="square" lIns="91425" tIns="45700" rIns="91425" bIns="45700" anchor="t" anchorCtr="0">
            <a:normAutofit/>
          </a:bodyPr>
          <a:lstStyle/>
          <a:p>
            <a:pPr marL="457200" lvl="1" indent="0" algn="just" rtl="0">
              <a:lnSpc>
                <a:spcPct val="100000"/>
              </a:lnSpc>
              <a:spcBef>
                <a:spcPts val="0"/>
              </a:spcBef>
              <a:spcAft>
                <a:spcPts val="0"/>
              </a:spcAft>
              <a:buClr>
                <a:srgbClr val="00B050"/>
              </a:buClr>
              <a:buSzPts val="1600"/>
              <a:buNone/>
            </a:pPr>
            <a:r>
              <a:rPr lang="en-GB" sz="1924">
                <a:solidFill>
                  <a:srgbClr val="00B050"/>
                </a:solidFill>
              </a:rPr>
              <a:t>AVVIARE UN TIROCINIO</a:t>
            </a:r>
            <a:endParaRPr sz="3124"/>
          </a:p>
          <a:p>
            <a:pPr marL="742950" lvl="1" indent="-287019" algn="just" rtl="0">
              <a:lnSpc>
                <a:spcPct val="100000"/>
              </a:lnSpc>
              <a:spcBef>
                <a:spcPts val="0"/>
              </a:spcBef>
              <a:spcAft>
                <a:spcPts val="0"/>
              </a:spcAft>
              <a:buClr>
                <a:srgbClr val="000000"/>
              </a:buClr>
              <a:buSzPts val="1500"/>
              <a:buFont typeface="Calibri"/>
              <a:buAutoNum type="arabicPeriod"/>
            </a:pPr>
            <a:r>
              <a:rPr lang="en-GB" sz="1500">
                <a:solidFill>
                  <a:srgbClr val="000000"/>
                </a:solidFill>
              </a:rPr>
              <a:t>Compilare, in accordo con l'azienda ospitante, il progetto formativo sul sito </a:t>
            </a:r>
            <a:r>
              <a:rPr lang="en-GB" sz="1500" b="1" u="sng">
                <a:solidFill>
                  <a:schemeClr val="hlink"/>
                </a:solidFill>
                <a:hlinkClick r:id="rId3"/>
              </a:rPr>
              <a:t>St@ge</a:t>
            </a:r>
            <a:r>
              <a:rPr lang="en-GB" sz="1500">
                <a:solidFill>
                  <a:srgbClr val="000000"/>
                </a:solidFill>
              </a:rPr>
              <a:t>. </a:t>
            </a:r>
            <a:r>
              <a:rPr lang="en-GB" sz="1500" u="sng">
                <a:solidFill>
                  <a:schemeClr val="hlink"/>
                </a:solidFill>
                <a:highlight>
                  <a:srgbClr val="FFFFFF"/>
                </a:highlight>
                <a:hlinkClick r:id="rId4"/>
              </a:rPr>
              <a:t>Istruzioni per la compilazione del Progetto</a:t>
            </a:r>
            <a:r>
              <a:rPr lang="en-GB" sz="1500">
                <a:solidFill>
                  <a:srgbClr val="000000"/>
                </a:solidFill>
              </a:rPr>
              <a:t> (dal sito della Scuola di Studi Umanistici e della Formazione)</a:t>
            </a:r>
            <a:endParaRPr sz="1500">
              <a:solidFill>
                <a:srgbClr val="000000"/>
              </a:solidFill>
            </a:endParaRPr>
          </a:p>
          <a:p>
            <a:pPr marL="742950" lvl="1" indent="-287019" algn="just" rtl="0">
              <a:lnSpc>
                <a:spcPct val="100000"/>
              </a:lnSpc>
              <a:spcBef>
                <a:spcPts val="0"/>
              </a:spcBef>
              <a:spcAft>
                <a:spcPts val="0"/>
              </a:spcAft>
              <a:buClr>
                <a:srgbClr val="000000"/>
              </a:buClr>
              <a:buSzPts val="1500"/>
              <a:buFont typeface="Calibri"/>
              <a:buAutoNum type="arabicPeriod"/>
            </a:pPr>
            <a:r>
              <a:rPr lang="en-GB" sz="1500">
                <a:solidFill>
                  <a:srgbClr val="000000"/>
                </a:solidFill>
              </a:rPr>
              <a:t>Rivolgersi all'</a:t>
            </a:r>
            <a:r>
              <a:rPr lang="en-GB" sz="1500" u="sng">
                <a:solidFill>
                  <a:schemeClr val="hlink"/>
                </a:solidFill>
                <a:hlinkClick r:id="rId5"/>
              </a:rPr>
              <a:t>Ufficio Stage e Tirocini</a:t>
            </a:r>
            <a:r>
              <a:rPr lang="en-GB" sz="1500">
                <a:solidFill>
                  <a:srgbClr val="000000"/>
                </a:solidFill>
              </a:rPr>
              <a:t> per chiederne la </a:t>
            </a:r>
            <a:r>
              <a:rPr lang="en-GB" sz="1500" b="1">
                <a:solidFill>
                  <a:srgbClr val="000000"/>
                </a:solidFill>
              </a:rPr>
              <a:t>validazione</a:t>
            </a:r>
            <a:r>
              <a:rPr lang="en-GB" sz="1500">
                <a:solidFill>
                  <a:srgbClr val="000000"/>
                </a:solidFill>
              </a:rPr>
              <a:t>. </a:t>
            </a:r>
            <a:endParaRPr sz="1500"/>
          </a:p>
          <a:p>
            <a:pPr marL="742950" lvl="1" indent="-287019" algn="just" rtl="0">
              <a:lnSpc>
                <a:spcPct val="100000"/>
              </a:lnSpc>
              <a:spcBef>
                <a:spcPts val="0"/>
              </a:spcBef>
              <a:spcAft>
                <a:spcPts val="0"/>
              </a:spcAft>
              <a:buClr>
                <a:srgbClr val="000000"/>
              </a:buClr>
              <a:buSzPts val="1500"/>
              <a:buFont typeface="Calibri"/>
              <a:buAutoNum type="arabicPeriod"/>
            </a:pPr>
            <a:r>
              <a:rPr lang="en-GB" sz="1500">
                <a:solidFill>
                  <a:srgbClr val="000000"/>
                </a:solidFill>
              </a:rPr>
              <a:t>Stampare e far firmare il progetto al Rappresentante legale dell’ente presso cui si svolge il tirocinio, tutor aziendale, tutor universitario e studente stesso.</a:t>
            </a:r>
            <a:endParaRPr sz="1500"/>
          </a:p>
          <a:p>
            <a:pPr marL="742950" lvl="1" indent="-287019" algn="just" rtl="0">
              <a:lnSpc>
                <a:spcPct val="100000"/>
              </a:lnSpc>
              <a:spcBef>
                <a:spcPts val="0"/>
              </a:spcBef>
              <a:spcAft>
                <a:spcPts val="0"/>
              </a:spcAft>
              <a:buClr>
                <a:srgbClr val="000000"/>
              </a:buClr>
              <a:buSzPts val="1500"/>
              <a:buFont typeface="Calibri"/>
              <a:buAutoNum type="arabicPeriod"/>
            </a:pPr>
            <a:r>
              <a:rPr lang="en-GB" sz="1500">
                <a:solidFill>
                  <a:srgbClr val="000000"/>
                </a:solidFill>
              </a:rPr>
              <a:t>Inviare il progetto con le firme richieste almeno 5 gg prima della data prevista per l'inizio del tirocinio all'</a:t>
            </a:r>
            <a:r>
              <a:rPr lang="en-GB" sz="1500" u="sng">
                <a:solidFill>
                  <a:schemeClr val="hlink"/>
                </a:solidFill>
                <a:hlinkClick r:id="rId5"/>
              </a:rPr>
              <a:t>Ufficio Stage e Tirocini</a:t>
            </a:r>
            <a:r>
              <a:rPr lang="en-GB" sz="1500">
                <a:solidFill>
                  <a:srgbClr val="000000"/>
                </a:solidFill>
              </a:rPr>
              <a:t>. In ogni caso il tirocinio potrà iniziare solo dopo che  il progetto di tirocinio sarà stato protocollato e quindi formalizzato ufficialmente e inviato per mail allo studente e all'ente ospitante da parte dell'</a:t>
            </a:r>
            <a:r>
              <a:rPr lang="en-GB" sz="1500" u="sng">
                <a:solidFill>
                  <a:schemeClr val="hlink"/>
                </a:solidFill>
                <a:hlinkClick r:id="rId5"/>
              </a:rPr>
              <a:t>Ufficio Stage e Tirocini</a:t>
            </a:r>
            <a:r>
              <a:rPr lang="en-GB" sz="1500">
                <a:solidFill>
                  <a:srgbClr val="000000"/>
                </a:solidFill>
              </a:rPr>
              <a:t>. </a:t>
            </a:r>
            <a:endParaRPr sz="1500">
              <a:solidFill>
                <a:srgbClr val="000000"/>
              </a:solidFill>
            </a:endParaRPr>
          </a:p>
          <a:p>
            <a:pPr marL="742950" lvl="1" indent="-287019" algn="just" rtl="0">
              <a:lnSpc>
                <a:spcPct val="100000"/>
              </a:lnSpc>
              <a:spcBef>
                <a:spcPts val="0"/>
              </a:spcBef>
              <a:spcAft>
                <a:spcPts val="0"/>
              </a:spcAft>
              <a:buClr>
                <a:srgbClr val="000000"/>
              </a:buClr>
              <a:buSzPts val="1500"/>
              <a:buFont typeface="Calibri"/>
              <a:buAutoNum type="arabicPeriod"/>
            </a:pPr>
            <a:r>
              <a:rPr lang="en-GB" sz="1500">
                <a:solidFill>
                  <a:srgbClr val="000000"/>
                </a:solidFill>
              </a:rPr>
              <a:t>Se in presenza, il progetto di tirocinio va accompagnato inoltre dai seguenti moduli:</a:t>
            </a:r>
            <a:endParaRPr sz="1500"/>
          </a:p>
          <a:p>
            <a:pPr marL="1143000" lvl="2" indent="-229869" algn="just" rtl="0">
              <a:lnSpc>
                <a:spcPct val="100000"/>
              </a:lnSpc>
              <a:spcBef>
                <a:spcPts val="0"/>
              </a:spcBef>
              <a:spcAft>
                <a:spcPts val="0"/>
              </a:spcAft>
              <a:buClr>
                <a:srgbClr val="000000"/>
              </a:buClr>
              <a:buSzPts val="1500"/>
              <a:buFont typeface="Calibri"/>
              <a:buAutoNum type="arabicPeriod"/>
            </a:pPr>
            <a:r>
              <a:rPr lang="en-GB" sz="1500">
                <a:solidFill>
                  <a:srgbClr val="000000"/>
                </a:solidFill>
              </a:rPr>
              <a:t>DICHIARAZIONE TIROCINANTE IN MERITO ALLA ESCLUSIONE DELLA COPERTURA ASSICURATIVA PER CONTAGIO COVID-19</a:t>
            </a:r>
            <a:endParaRPr sz="1500"/>
          </a:p>
          <a:p>
            <a:pPr marL="1143000" lvl="2" indent="-229869" algn="just" rtl="0">
              <a:lnSpc>
                <a:spcPct val="100000"/>
              </a:lnSpc>
              <a:spcBef>
                <a:spcPts val="0"/>
              </a:spcBef>
              <a:spcAft>
                <a:spcPts val="0"/>
              </a:spcAft>
              <a:buClr>
                <a:srgbClr val="000000"/>
              </a:buClr>
              <a:buSzPts val="1500"/>
              <a:buFont typeface="Calibri"/>
              <a:buAutoNum type="arabicPeriod"/>
            </a:pPr>
            <a:r>
              <a:rPr lang="en-GB" sz="1500">
                <a:solidFill>
                  <a:srgbClr val="000000"/>
                </a:solidFill>
              </a:rPr>
              <a:t>DICHIARAZIONE DEL RAPPRESENTANTE LEGALE DELL’AZIENDA-ENTE OSPITANTE IN MERITO ALLE MISURE ANTICOVID ADOTTATE PER GARANTIRE LA SICUREZZA DELLO STUDENTE</a:t>
            </a:r>
            <a:endParaRPr sz="1500">
              <a:solidFill>
                <a:srgbClr val="000000"/>
              </a:solidFill>
            </a:endParaRPr>
          </a:p>
          <a:p>
            <a:pPr marL="742950" lvl="1" indent="-266700" algn="just" rtl="0">
              <a:lnSpc>
                <a:spcPct val="100000"/>
              </a:lnSpc>
              <a:spcBef>
                <a:spcPts val="0"/>
              </a:spcBef>
              <a:spcAft>
                <a:spcPts val="0"/>
              </a:spcAft>
              <a:buClr>
                <a:srgbClr val="000000"/>
              </a:buClr>
              <a:buSzPts val="1500"/>
              <a:buAutoNum type="arabicPeriod"/>
            </a:pPr>
            <a:r>
              <a:rPr lang="en-GB" sz="1500">
                <a:solidFill>
                  <a:srgbClr val="000000"/>
                </a:solidFill>
              </a:rPr>
              <a:t>Se da remoto, </a:t>
            </a:r>
            <a:r>
              <a:rPr lang="en-GB" sz="1500"/>
              <a:t>il progetto di tirocinio va accompagnato inoltre dai seguenti moduli:</a:t>
            </a:r>
            <a:endParaRPr sz="1500"/>
          </a:p>
          <a:p>
            <a:pPr marL="1143000" lvl="2" indent="-209550" algn="just" rtl="0">
              <a:lnSpc>
                <a:spcPct val="100000"/>
              </a:lnSpc>
              <a:spcBef>
                <a:spcPts val="0"/>
              </a:spcBef>
              <a:spcAft>
                <a:spcPts val="0"/>
              </a:spcAft>
              <a:buSzPts val="1500"/>
              <a:buAutoNum type="arabicPeriod"/>
            </a:pPr>
            <a:r>
              <a:rPr lang="en-GB" sz="1500"/>
              <a:t>MODULO C</a:t>
            </a:r>
            <a:endParaRPr sz="1500"/>
          </a:p>
          <a:p>
            <a:pPr marL="742950" lvl="1" indent="-266700" algn="just" rtl="0">
              <a:lnSpc>
                <a:spcPct val="100000"/>
              </a:lnSpc>
              <a:spcBef>
                <a:spcPts val="0"/>
              </a:spcBef>
              <a:spcAft>
                <a:spcPts val="0"/>
              </a:spcAft>
              <a:buSzPts val="1500"/>
              <a:buAutoNum type="arabicPeriod"/>
            </a:pPr>
            <a:r>
              <a:rPr lang="en-GB" sz="1500"/>
              <a:t>Tutti i tirocinanti sono tenuti a leggere l’informativa INAIL sulla Salute e Sicurezza nel Lavoro Agile ai sensi dell’art. 22, comma 1, Legge n. 81/2017 e la Circolare INAIL n. 22 del 20 maggio 2020</a:t>
            </a:r>
            <a:endParaRPr sz="1500">
              <a:solidFill>
                <a:srgbClr val="000000"/>
              </a:solidFill>
            </a:endParaRPr>
          </a:p>
        </p:txBody>
      </p:sp>
      <p:sp>
        <p:nvSpPr>
          <p:cNvPr id="170" name="Google Shape;170;p22"/>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A – </a:t>
            </a:r>
            <a:r>
              <a:rPr lang="en-GB">
                <a:solidFill>
                  <a:srgbClr val="00B050"/>
                </a:solidFill>
              </a:rPr>
              <a:t>PRIMA (2)</a:t>
            </a:r>
            <a:endParaRPr/>
          </a:p>
        </p:txBody>
      </p:sp>
      <p:sp>
        <p:nvSpPr>
          <p:cNvPr id="171" name="Google Shape;171;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3"/>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rmAutofit/>
          </a:bodyPr>
          <a:lstStyle/>
          <a:p>
            <a:pPr marL="342900" lvl="0" indent="-342900" algn="just" rtl="0">
              <a:lnSpc>
                <a:spcPct val="100000"/>
              </a:lnSpc>
              <a:spcBef>
                <a:spcPts val="0"/>
              </a:spcBef>
              <a:spcAft>
                <a:spcPts val="0"/>
              </a:spcAft>
              <a:buClr>
                <a:srgbClr val="000000"/>
              </a:buClr>
              <a:buSzPts val="2200"/>
              <a:buChar char="•"/>
            </a:pPr>
            <a:r>
              <a:rPr lang="en-GB" sz="2200">
                <a:solidFill>
                  <a:srgbClr val="000000"/>
                </a:solidFill>
              </a:rPr>
              <a:t>Compilare:</a:t>
            </a:r>
            <a:endParaRPr/>
          </a:p>
          <a:p>
            <a:pPr marL="1143000" lvl="2" indent="-228600" algn="just" rtl="0">
              <a:lnSpc>
                <a:spcPct val="100000"/>
              </a:lnSpc>
              <a:spcBef>
                <a:spcPts val="0"/>
              </a:spcBef>
              <a:spcAft>
                <a:spcPts val="0"/>
              </a:spcAft>
              <a:buClr>
                <a:schemeClr val="dk1"/>
              </a:buClr>
              <a:buSzPts val="1800"/>
              <a:buChar char="•"/>
            </a:pPr>
            <a:r>
              <a:rPr lang="en-GB" sz="1800"/>
              <a:t>il modulo rilevazione presenze </a:t>
            </a:r>
            <a:endParaRPr sz="1800"/>
          </a:p>
          <a:p>
            <a:pPr marL="1600200" lvl="3" indent="-228600" algn="just" rtl="0">
              <a:lnSpc>
                <a:spcPct val="100000"/>
              </a:lnSpc>
              <a:spcBef>
                <a:spcPts val="0"/>
              </a:spcBef>
              <a:spcAft>
                <a:spcPts val="0"/>
              </a:spcAft>
              <a:buClr>
                <a:schemeClr val="dk1"/>
              </a:buClr>
              <a:buSzPts val="1800"/>
              <a:buChar char="–"/>
            </a:pPr>
            <a:r>
              <a:rPr lang="en-GB" sz="1800" u="sng">
                <a:solidFill>
                  <a:schemeClr val="hlink"/>
                </a:solidFill>
                <a:hlinkClick r:id="rId3"/>
              </a:rPr>
              <a:t>https://www.sc-politiche.unifi.it/upload/sub/stage/Modulo-Rilevazione-presenze.pdf</a:t>
            </a:r>
            <a:endParaRPr sz="1800" u="sng"/>
          </a:p>
          <a:p>
            <a:pPr marL="0" lvl="0" indent="0" algn="just" rtl="0">
              <a:lnSpc>
                <a:spcPct val="100000"/>
              </a:lnSpc>
              <a:spcBef>
                <a:spcPts val="0"/>
              </a:spcBef>
              <a:spcAft>
                <a:spcPts val="0"/>
              </a:spcAft>
              <a:buSzPts val="1800"/>
              <a:buNone/>
            </a:pPr>
            <a:endParaRPr sz="1800" u="sng"/>
          </a:p>
          <a:p>
            <a:pPr marL="0" lvl="0" indent="0" algn="just" rtl="0">
              <a:lnSpc>
                <a:spcPct val="100000"/>
              </a:lnSpc>
              <a:spcBef>
                <a:spcPts val="0"/>
              </a:spcBef>
              <a:spcAft>
                <a:spcPts val="0"/>
              </a:spcAft>
              <a:buSzPts val="1800"/>
              <a:buNone/>
            </a:pPr>
            <a:endParaRPr sz="1800" u="sng"/>
          </a:p>
          <a:p>
            <a:pPr marL="0" lvl="0" indent="0" algn="just" rtl="0">
              <a:lnSpc>
                <a:spcPct val="100000"/>
              </a:lnSpc>
              <a:spcBef>
                <a:spcPts val="0"/>
              </a:spcBef>
              <a:spcAft>
                <a:spcPts val="0"/>
              </a:spcAft>
              <a:buSzPts val="1800"/>
              <a:buNone/>
            </a:pPr>
            <a:endParaRPr sz="1800" u="sng"/>
          </a:p>
          <a:p>
            <a:pPr marL="0" lvl="0" indent="0" algn="just" rtl="0">
              <a:lnSpc>
                <a:spcPct val="100000"/>
              </a:lnSpc>
              <a:spcBef>
                <a:spcPts val="0"/>
              </a:spcBef>
              <a:spcAft>
                <a:spcPts val="0"/>
              </a:spcAft>
              <a:buSzPts val="1800"/>
              <a:buNone/>
            </a:pPr>
            <a:endParaRPr sz="1800" u="sng"/>
          </a:p>
          <a:p>
            <a:pPr marL="0" lvl="0" indent="0" algn="just" rtl="0">
              <a:lnSpc>
                <a:spcPct val="100000"/>
              </a:lnSpc>
              <a:spcBef>
                <a:spcPts val="0"/>
              </a:spcBef>
              <a:spcAft>
                <a:spcPts val="0"/>
              </a:spcAft>
              <a:buSzPts val="1800"/>
              <a:buNone/>
            </a:pPr>
            <a:endParaRPr sz="1800" u="sng"/>
          </a:p>
          <a:p>
            <a:pPr marL="0" lvl="0" indent="0" algn="just" rtl="0">
              <a:lnSpc>
                <a:spcPct val="100000"/>
              </a:lnSpc>
              <a:spcBef>
                <a:spcPts val="0"/>
              </a:spcBef>
              <a:spcAft>
                <a:spcPts val="0"/>
              </a:spcAft>
              <a:buSzPts val="1800"/>
              <a:buNone/>
            </a:pPr>
            <a:endParaRPr sz="1800" u="sng"/>
          </a:p>
          <a:p>
            <a:pPr marL="1143000" lvl="2" indent="-228600" algn="just" rtl="0">
              <a:lnSpc>
                <a:spcPct val="100000"/>
              </a:lnSpc>
              <a:spcBef>
                <a:spcPts val="0"/>
              </a:spcBef>
              <a:spcAft>
                <a:spcPts val="0"/>
              </a:spcAft>
              <a:buClr>
                <a:schemeClr val="dk1"/>
              </a:buClr>
              <a:buSzPts val="1800"/>
              <a:buChar char="•"/>
            </a:pPr>
            <a:r>
              <a:rPr lang="en-GB" sz="1800"/>
              <a:t>il diario del tirocinio </a:t>
            </a:r>
            <a:endParaRPr sz="1800"/>
          </a:p>
          <a:p>
            <a:pPr marL="1600200" lvl="3" indent="-228600" algn="just" rtl="0">
              <a:lnSpc>
                <a:spcPct val="100000"/>
              </a:lnSpc>
              <a:spcBef>
                <a:spcPts val="0"/>
              </a:spcBef>
              <a:spcAft>
                <a:spcPts val="0"/>
              </a:spcAft>
              <a:buClr>
                <a:schemeClr val="dk1"/>
              </a:buClr>
              <a:buSzPts val="1800"/>
              <a:buChar char="–"/>
            </a:pPr>
            <a:r>
              <a:rPr lang="en-GB" sz="1800" u="sng">
                <a:solidFill>
                  <a:schemeClr val="hlink"/>
                </a:solidFill>
                <a:hlinkClick r:id="rId4"/>
              </a:rPr>
              <a:t>https://www.sc-politiche.unifi.it/upload/sub/stage/Modulo-Diario-tirocinio.pdf</a:t>
            </a:r>
            <a:endParaRPr sz="1800" b="1"/>
          </a:p>
          <a:p>
            <a:pPr marL="1143000" lvl="0" indent="0" algn="just" rtl="0">
              <a:lnSpc>
                <a:spcPct val="100000"/>
              </a:lnSpc>
              <a:spcBef>
                <a:spcPts val="0"/>
              </a:spcBef>
              <a:spcAft>
                <a:spcPts val="0"/>
              </a:spcAft>
              <a:buSzPts val="1800"/>
              <a:buNone/>
            </a:pPr>
            <a:endParaRPr sz="1800" b="1"/>
          </a:p>
        </p:txBody>
      </p:sp>
      <p:sp>
        <p:nvSpPr>
          <p:cNvPr id="177" name="Google Shape;177;p23"/>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A – </a:t>
            </a:r>
            <a:r>
              <a:rPr lang="en-GB">
                <a:solidFill>
                  <a:srgbClr val="F0DA00"/>
                </a:solidFill>
              </a:rPr>
              <a:t>DURANTE</a:t>
            </a:r>
            <a:endParaRPr/>
          </a:p>
        </p:txBody>
      </p:sp>
      <p:pic>
        <p:nvPicPr>
          <p:cNvPr id="178" name="Google Shape;178;p23"/>
          <p:cNvPicPr preferRelativeResize="0"/>
          <p:nvPr/>
        </p:nvPicPr>
        <p:blipFill rotWithShape="1">
          <a:blip r:embed="rId5">
            <a:alphaModFix/>
          </a:blip>
          <a:srcRect/>
          <a:stretch/>
        </p:blipFill>
        <p:spPr>
          <a:xfrm>
            <a:off x="839713" y="2266700"/>
            <a:ext cx="7245659" cy="1551550"/>
          </a:xfrm>
          <a:prstGeom prst="rect">
            <a:avLst/>
          </a:prstGeom>
          <a:noFill/>
          <a:ln>
            <a:noFill/>
          </a:ln>
        </p:spPr>
      </p:pic>
      <p:pic>
        <p:nvPicPr>
          <p:cNvPr id="179" name="Google Shape;179;p23"/>
          <p:cNvPicPr preferRelativeResize="0"/>
          <p:nvPr/>
        </p:nvPicPr>
        <p:blipFill rotWithShape="1">
          <a:blip r:embed="rId6">
            <a:alphaModFix/>
          </a:blip>
          <a:srcRect/>
          <a:stretch/>
        </p:blipFill>
        <p:spPr>
          <a:xfrm>
            <a:off x="1092325" y="4789325"/>
            <a:ext cx="6250985" cy="1468450"/>
          </a:xfrm>
          <a:prstGeom prst="rect">
            <a:avLst/>
          </a:prstGeom>
          <a:noFill/>
          <a:ln>
            <a:noFill/>
          </a:ln>
        </p:spPr>
      </p:pic>
      <p:sp>
        <p:nvSpPr>
          <p:cNvPr id="180" name="Google Shape;180;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4"/>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100000"/>
              </a:lnSpc>
              <a:spcBef>
                <a:spcPts val="0"/>
              </a:spcBef>
              <a:spcAft>
                <a:spcPts val="0"/>
              </a:spcAft>
              <a:buClr>
                <a:schemeClr val="dk1"/>
              </a:buClr>
              <a:buSzPct val="91038"/>
              <a:buNone/>
            </a:pPr>
            <a:r>
              <a:rPr lang="en-GB" sz="1900"/>
              <a:t>Una volta che il tirocinio risulterà concluso sulla piattaforma St@age online, si renderanno visibili i questionari relativi ad ogni attore del tirocinio: questionario studente, questionario tutor universitario, questionario tutor aziendale. Lo studente dovrà: </a:t>
            </a:r>
            <a:endParaRPr sz="3500"/>
          </a:p>
          <a:p>
            <a:pPr marL="971550" lvl="1" indent="-533400" algn="l" rtl="0">
              <a:lnSpc>
                <a:spcPct val="100000"/>
              </a:lnSpc>
              <a:spcBef>
                <a:spcPts val="320"/>
              </a:spcBef>
              <a:spcAft>
                <a:spcPts val="0"/>
              </a:spcAft>
              <a:buClr>
                <a:schemeClr val="dk1"/>
              </a:buClr>
              <a:buSzPct val="108108"/>
              <a:buFont typeface="Calibri"/>
              <a:buAutoNum type="arabicPeriod"/>
            </a:pPr>
            <a:r>
              <a:rPr lang="en-GB" sz="1900"/>
              <a:t>compilare il questionario che lo riguarda</a:t>
            </a:r>
            <a:endParaRPr sz="3100"/>
          </a:p>
          <a:p>
            <a:pPr marL="971550" lvl="1" indent="-533400" algn="l" rtl="0">
              <a:lnSpc>
                <a:spcPct val="100000"/>
              </a:lnSpc>
              <a:spcBef>
                <a:spcPts val="320"/>
              </a:spcBef>
              <a:spcAft>
                <a:spcPts val="0"/>
              </a:spcAft>
              <a:buClr>
                <a:schemeClr val="dk1"/>
              </a:buClr>
              <a:buSzPct val="108108"/>
              <a:buFont typeface="Calibri"/>
              <a:buAutoNum type="arabicPeriod"/>
            </a:pPr>
            <a:r>
              <a:rPr lang="en-GB" sz="1900"/>
              <a:t>scrivere al tutor universitario e concordare un incontro per discutere dell’esperienza e compilare insieme il questionario on-line di sua pertinenza</a:t>
            </a:r>
            <a:endParaRPr sz="3100"/>
          </a:p>
          <a:p>
            <a:pPr marL="971550" lvl="1" indent="-533400" algn="l" rtl="0">
              <a:lnSpc>
                <a:spcPct val="100000"/>
              </a:lnSpc>
              <a:spcBef>
                <a:spcPts val="320"/>
              </a:spcBef>
              <a:spcAft>
                <a:spcPts val="0"/>
              </a:spcAft>
              <a:buClr>
                <a:schemeClr val="dk1"/>
              </a:buClr>
              <a:buSzPct val="108108"/>
              <a:buFont typeface="Calibri"/>
              <a:buAutoNum type="arabicPeriod"/>
            </a:pPr>
            <a:r>
              <a:rPr lang="en-GB" sz="1900"/>
              <a:t>scrivere al tutor aziendale chiedendo di compilare il questionario on-line di sua pertinenza</a:t>
            </a:r>
            <a:endParaRPr sz="3100"/>
          </a:p>
          <a:p>
            <a:pPr marL="971550" lvl="1" indent="-533400" algn="l" rtl="0">
              <a:lnSpc>
                <a:spcPct val="100000"/>
              </a:lnSpc>
              <a:spcBef>
                <a:spcPts val="320"/>
              </a:spcBef>
              <a:spcAft>
                <a:spcPts val="0"/>
              </a:spcAft>
              <a:buClr>
                <a:schemeClr val="dk1"/>
              </a:buClr>
              <a:buSzPct val="108108"/>
              <a:buFont typeface="Calibri"/>
              <a:buAutoNum type="arabicPeriod"/>
            </a:pPr>
            <a:r>
              <a:rPr lang="en-GB" sz="1900"/>
              <a:t>una volta compilati i tre questionari online, per il </a:t>
            </a:r>
            <a:r>
              <a:rPr lang="en-GB" sz="1900" b="1"/>
              <a:t>tutor aziendale </a:t>
            </a:r>
            <a:r>
              <a:rPr lang="en-GB" sz="1900"/>
              <a:t>si attiva l’ulteriore compilazione della Relazione finale</a:t>
            </a:r>
            <a:endParaRPr sz="3100"/>
          </a:p>
          <a:p>
            <a:pPr marL="971550" lvl="1" indent="-533400" algn="l" rtl="0">
              <a:lnSpc>
                <a:spcPct val="100000"/>
              </a:lnSpc>
              <a:spcBef>
                <a:spcPts val="320"/>
              </a:spcBef>
              <a:spcAft>
                <a:spcPts val="0"/>
              </a:spcAft>
              <a:buClr>
                <a:schemeClr val="dk1"/>
              </a:buClr>
              <a:buSzPct val="108108"/>
              <a:buFont typeface="Calibri"/>
              <a:buAutoNum type="arabicPeriod"/>
            </a:pPr>
            <a:r>
              <a:rPr lang="en-GB" sz="1900"/>
              <a:t>la Relazione finale compilata dal tutor aziendale dovrà essere approvata dal </a:t>
            </a:r>
            <a:r>
              <a:rPr lang="en-GB" sz="1900" b="1"/>
              <a:t>tutor universitario </a:t>
            </a:r>
            <a:r>
              <a:rPr lang="en-GB" sz="1900"/>
              <a:t>(il sistema invia un reminder automatico al docente) </a:t>
            </a:r>
            <a:endParaRPr sz="3100"/>
          </a:p>
          <a:p>
            <a:pPr marL="971550" lvl="1" indent="-533400" algn="l" rtl="0">
              <a:lnSpc>
                <a:spcPct val="100000"/>
              </a:lnSpc>
              <a:spcBef>
                <a:spcPts val="320"/>
              </a:spcBef>
              <a:spcAft>
                <a:spcPts val="0"/>
              </a:spcAft>
              <a:buClr>
                <a:schemeClr val="dk1"/>
              </a:buClr>
              <a:buSzPct val="108108"/>
              <a:buFont typeface="Calibri"/>
              <a:buAutoNum type="arabicPeriod"/>
            </a:pPr>
            <a:r>
              <a:rPr lang="en-GB" sz="1900"/>
              <a:t>consegnare per email il modulo rilevazione presenze e diario del tirocinio compilati e firmati all’</a:t>
            </a:r>
            <a:r>
              <a:rPr lang="en-GB" sz="1900" u="sng">
                <a:solidFill>
                  <a:schemeClr val="hlink"/>
                </a:solidFill>
                <a:hlinkClick r:id="rId3"/>
              </a:rPr>
              <a:t>ufficio tirocini</a:t>
            </a:r>
            <a:endParaRPr sz="1900" u="sng"/>
          </a:p>
        </p:txBody>
      </p:sp>
      <p:sp>
        <p:nvSpPr>
          <p:cNvPr id="186" name="Google Shape;186;p24"/>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A – </a:t>
            </a:r>
            <a:r>
              <a:rPr lang="en-GB">
                <a:solidFill>
                  <a:srgbClr val="FF0000"/>
                </a:solidFill>
              </a:rPr>
              <a:t>DOPO</a:t>
            </a:r>
            <a:endParaRPr/>
          </a:p>
        </p:txBody>
      </p:sp>
      <p:sp>
        <p:nvSpPr>
          <p:cNvPr id="187" name="Google Shape;187;p2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5"/>
          <p:cNvSpPr txBox="1">
            <a:spLocks noGrp="1"/>
          </p:cNvSpPr>
          <p:nvPr>
            <p:ph type="body" idx="1"/>
          </p:nvPr>
        </p:nvSpPr>
        <p:spPr>
          <a:xfrm>
            <a:off x="944452" y="3498728"/>
            <a:ext cx="7772400" cy="1500187"/>
          </a:xfrm>
          <a:prstGeom prst="rect">
            <a:avLst/>
          </a:prstGeom>
          <a:noFill/>
          <a:ln>
            <a:noFill/>
          </a:ln>
        </p:spPr>
        <p:txBody>
          <a:bodyPr spcFirstLastPara="1" wrap="square" lIns="91425" tIns="45700" rIns="91425" bIns="45700" anchor="b" anchorCtr="0">
            <a:normAutofit fontScale="85000" lnSpcReduction="10000"/>
          </a:bodyPr>
          <a:lstStyle/>
          <a:p>
            <a:pPr marL="0" lvl="0" indent="0" algn="r" rtl="0">
              <a:lnSpc>
                <a:spcPct val="100000"/>
              </a:lnSpc>
              <a:spcBef>
                <a:spcPts val="0"/>
              </a:spcBef>
              <a:spcAft>
                <a:spcPts val="0"/>
              </a:spcAft>
              <a:buClr>
                <a:schemeClr val="dk1"/>
              </a:buClr>
              <a:buSzPct val="117647"/>
              <a:buNone/>
            </a:pPr>
            <a:r>
              <a:rPr lang="en-GB"/>
              <a:t>Tirocini </a:t>
            </a:r>
            <a:endParaRPr/>
          </a:p>
          <a:p>
            <a:pPr marL="0" lvl="0" indent="0" algn="r" rtl="0">
              <a:lnSpc>
                <a:spcPct val="100000"/>
              </a:lnSpc>
              <a:spcBef>
                <a:spcPts val="0"/>
              </a:spcBef>
              <a:spcAft>
                <a:spcPts val="0"/>
              </a:spcAft>
              <a:buClr>
                <a:schemeClr val="dk1"/>
              </a:buClr>
              <a:buSzPct val="117647"/>
              <a:buNone/>
            </a:pPr>
            <a:r>
              <a:rPr lang="en-GB"/>
              <a:t>presso enti non convenzionati italiani</a:t>
            </a:r>
            <a:endParaRPr/>
          </a:p>
        </p:txBody>
      </p:sp>
      <p:sp>
        <p:nvSpPr>
          <p:cNvPr id="193" name="Google Shape;193;p2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6"/>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Clr>
                <a:schemeClr val="dk1"/>
              </a:buClr>
              <a:buSzPts val="3200"/>
              <a:buChar char="•"/>
            </a:pPr>
            <a:r>
              <a:rPr lang="en-GB"/>
              <a:t>Creo una nuova convenzione:</a:t>
            </a:r>
            <a:endParaRPr/>
          </a:p>
          <a:p>
            <a:pPr marL="742950" lvl="1" indent="-374650" algn="l" rtl="0">
              <a:lnSpc>
                <a:spcPct val="100000"/>
              </a:lnSpc>
              <a:spcBef>
                <a:spcPts val="0"/>
              </a:spcBef>
              <a:spcAft>
                <a:spcPts val="0"/>
              </a:spcAft>
              <a:buClr>
                <a:schemeClr val="dk1"/>
              </a:buClr>
              <a:buSzPts val="3200"/>
              <a:buChar char="–"/>
            </a:pPr>
            <a:r>
              <a:rPr lang="en-GB"/>
              <a:t>l'ente deve iscriversi </a:t>
            </a:r>
            <a:r>
              <a:rPr lang="en-GB" u="sng">
                <a:solidFill>
                  <a:schemeClr val="hlink"/>
                </a:solidFill>
                <a:hlinkClick r:id="rId3"/>
              </a:rPr>
              <a:t>qui</a:t>
            </a:r>
            <a:r>
              <a:rPr lang="en-GB"/>
              <a:t>, presentando i documenti che vi sono elencati</a:t>
            </a:r>
            <a:endParaRPr/>
          </a:p>
          <a:p>
            <a:pPr marL="742950" lvl="1" indent="-374650" algn="l" rtl="0">
              <a:lnSpc>
                <a:spcPct val="100000"/>
              </a:lnSpc>
              <a:spcBef>
                <a:spcPts val="640"/>
              </a:spcBef>
              <a:spcAft>
                <a:spcPts val="0"/>
              </a:spcAft>
              <a:buClr>
                <a:schemeClr val="dk1"/>
              </a:buClr>
              <a:buSzPts val="3200"/>
              <a:buChar char="–"/>
            </a:pPr>
            <a:r>
              <a:rPr lang="en-GB"/>
              <a:t>Le istruzioni sono a questo </a:t>
            </a:r>
            <a:r>
              <a:rPr lang="en-GB" u="sng">
                <a:solidFill>
                  <a:schemeClr val="hlink"/>
                </a:solidFill>
                <a:hlinkClick r:id="rId4"/>
              </a:rPr>
              <a:t>link</a:t>
            </a:r>
            <a:endParaRPr/>
          </a:p>
          <a:p>
            <a:pPr marL="742950" lvl="1" indent="-374650" algn="l" rtl="0">
              <a:lnSpc>
                <a:spcPct val="100000"/>
              </a:lnSpc>
              <a:spcBef>
                <a:spcPts val="640"/>
              </a:spcBef>
              <a:spcAft>
                <a:spcPts val="0"/>
              </a:spcAft>
              <a:buClr>
                <a:schemeClr val="dk1"/>
              </a:buClr>
              <a:buSzPts val="3200"/>
              <a:buChar char="–"/>
            </a:pPr>
            <a:r>
              <a:rPr lang="en-GB"/>
              <a:t>ci vogliono in media 2 mesi perché la convenzione entri in vigore (tempi burocratici)</a:t>
            </a:r>
            <a:endParaRPr/>
          </a:p>
          <a:p>
            <a:pPr marL="742950" lvl="1" indent="-374650" algn="l" rtl="0">
              <a:lnSpc>
                <a:spcPct val="100000"/>
              </a:lnSpc>
              <a:spcBef>
                <a:spcPts val="640"/>
              </a:spcBef>
              <a:spcAft>
                <a:spcPts val="0"/>
              </a:spcAft>
              <a:buClr>
                <a:srgbClr val="00B050"/>
              </a:buClr>
              <a:buSzPts val="3200"/>
              <a:buChar char="–"/>
            </a:pPr>
            <a:r>
              <a:rPr lang="en-GB">
                <a:solidFill>
                  <a:srgbClr val="00B050"/>
                </a:solidFill>
              </a:rPr>
              <a:t>PRIMA</a:t>
            </a:r>
            <a:r>
              <a:rPr lang="en-GB"/>
              <a:t>, </a:t>
            </a:r>
            <a:r>
              <a:rPr lang="en-GB">
                <a:solidFill>
                  <a:srgbClr val="F0DA00"/>
                </a:solidFill>
              </a:rPr>
              <a:t>DURANTE</a:t>
            </a:r>
            <a:r>
              <a:rPr lang="en-GB"/>
              <a:t> e </a:t>
            </a:r>
            <a:r>
              <a:rPr lang="en-GB">
                <a:solidFill>
                  <a:srgbClr val="FF0000"/>
                </a:solidFill>
              </a:rPr>
              <a:t>DOPO</a:t>
            </a:r>
            <a:r>
              <a:rPr lang="en-GB"/>
              <a:t>: vd PROCEDURA A</a:t>
            </a:r>
            <a:endParaRPr/>
          </a:p>
        </p:txBody>
      </p:sp>
      <p:sp>
        <p:nvSpPr>
          <p:cNvPr id="199" name="Google Shape;199;p26"/>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B</a:t>
            </a:r>
            <a:endParaRPr/>
          </a:p>
        </p:txBody>
      </p:sp>
      <p:sp>
        <p:nvSpPr>
          <p:cNvPr id="200" name="Google Shape;200;p2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7"/>
          <p:cNvSpPr txBox="1">
            <a:spLocks noGrp="1"/>
          </p:cNvSpPr>
          <p:nvPr>
            <p:ph type="body" idx="1"/>
          </p:nvPr>
        </p:nvSpPr>
        <p:spPr>
          <a:xfrm>
            <a:off x="457200" y="1000426"/>
            <a:ext cx="8229600" cy="5164878"/>
          </a:xfrm>
          <a:prstGeom prst="rect">
            <a:avLst/>
          </a:prstGeom>
          <a:noFill/>
          <a:ln>
            <a:noFill/>
          </a:ln>
        </p:spPr>
        <p:txBody>
          <a:bodyPr spcFirstLastPara="1" wrap="square" lIns="91425" tIns="45700" rIns="91425" bIns="45700" anchor="t" anchorCtr="0">
            <a:normAutofit fontScale="62500" lnSpcReduction="20000"/>
          </a:bodyPr>
          <a:lstStyle/>
          <a:p>
            <a:pPr marL="0" lvl="0" indent="0" algn="l" rtl="0">
              <a:lnSpc>
                <a:spcPct val="100000"/>
              </a:lnSpc>
              <a:spcBef>
                <a:spcPts val="0"/>
              </a:spcBef>
              <a:spcAft>
                <a:spcPts val="0"/>
              </a:spcAft>
              <a:buClr>
                <a:schemeClr val="dk1"/>
              </a:buClr>
              <a:buSzPct val="100000"/>
              <a:buNone/>
            </a:pPr>
            <a:r>
              <a:rPr lang="en-GB"/>
              <a:t>Lo studente può trovare opportunità di tirocinio presso enti o aziende e richiedere il </a:t>
            </a:r>
            <a:r>
              <a:rPr lang="en-GB" u="sng"/>
              <a:t>riconoscimento dei CFU</a:t>
            </a:r>
            <a:r>
              <a:rPr lang="en-GB"/>
              <a:t> previsti per lo stage dal piano di  studi.</a:t>
            </a:r>
            <a:endParaRPr/>
          </a:p>
          <a:p>
            <a:pPr marL="0" lvl="0" indent="0" algn="l" rtl="0">
              <a:lnSpc>
                <a:spcPct val="100000"/>
              </a:lnSpc>
              <a:spcBef>
                <a:spcPts val="448"/>
              </a:spcBef>
              <a:spcAft>
                <a:spcPts val="0"/>
              </a:spcAft>
              <a:buClr>
                <a:srgbClr val="00B050"/>
              </a:buClr>
              <a:buSzPct val="100000"/>
              <a:buNone/>
            </a:pPr>
            <a:r>
              <a:rPr lang="en-GB">
                <a:solidFill>
                  <a:srgbClr val="00B050"/>
                </a:solidFill>
              </a:rPr>
              <a:t>PRIMA</a:t>
            </a:r>
            <a:r>
              <a:rPr lang="en-GB"/>
              <a:t>:</a:t>
            </a:r>
            <a:endParaRPr/>
          </a:p>
          <a:p>
            <a:pPr marL="342900" lvl="0" indent="-327660" algn="l" rtl="0">
              <a:lnSpc>
                <a:spcPct val="100000"/>
              </a:lnSpc>
              <a:spcBef>
                <a:spcPts val="448"/>
              </a:spcBef>
              <a:spcAft>
                <a:spcPts val="0"/>
              </a:spcAft>
              <a:buClr>
                <a:schemeClr val="dk1"/>
              </a:buClr>
              <a:buSzPct val="100000"/>
              <a:buChar char="•"/>
            </a:pPr>
            <a:r>
              <a:rPr lang="en-GB"/>
              <a:t>Scrivere al referente chiedendo un parere sulla congruità con il piano di studi (preferibilmente prima dell’inizio dello stage) e fornire indicazioni di massima sulle attività che verranno svolte.</a:t>
            </a:r>
            <a:endParaRPr/>
          </a:p>
          <a:p>
            <a:pPr marL="0" lvl="0" indent="0" algn="l" rtl="0">
              <a:lnSpc>
                <a:spcPct val="100000"/>
              </a:lnSpc>
              <a:spcBef>
                <a:spcPts val="448"/>
              </a:spcBef>
              <a:spcAft>
                <a:spcPts val="0"/>
              </a:spcAft>
              <a:buClr>
                <a:srgbClr val="F0DA00"/>
              </a:buClr>
              <a:buSzPct val="100000"/>
              <a:buNone/>
            </a:pPr>
            <a:r>
              <a:rPr lang="en-GB">
                <a:solidFill>
                  <a:srgbClr val="F0DA00"/>
                </a:solidFill>
              </a:rPr>
              <a:t>DURANTE</a:t>
            </a:r>
            <a:r>
              <a:rPr lang="en-GB"/>
              <a:t>:</a:t>
            </a:r>
            <a:endParaRPr/>
          </a:p>
          <a:p>
            <a:pPr marL="342900" lvl="0" indent="-327660" algn="l" rtl="0">
              <a:lnSpc>
                <a:spcPct val="100000"/>
              </a:lnSpc>
              <a:spcBef>
                <a:spcPts val="448"/>
              </a:spcBef>
              <a:spcAft>
                <a:spcPts val="0"/>
              </a:spcAft>
              <a:buClr>
                <a:schemeClr val="dk1"/>
              </a:buClr>
              <a:buSzPct val="100000"/>
              <a:buChar char="•"/>
            </a:pPr>
            <a:r>
              <a:rPr lang="en-GB"/>
              <a:t>Vedi procedura A</a:t>
            </a:r>
            <a:endParaRPr/>
          </a:p>
          <a:p>
            <a:pPr marL="0" lvl="0" indent="0" algn="l" rtl="0">
              <a:lnSpc>
                <a:spcPct val="100000"/>
              </a:lnSpc>
              <a:spcBef>
                <a:spcPts val="448"/>
              </a:spcBef>
              <a:spcAft>
                <a:spcPts val="0"/>
              </a:spcAft>
              <a:buClr>
                <a:srgbClr val="FF0000"/>
              </a:buClr>
              <a:buSzPct val="100000"/>
              <a:buNone/>
            </a:pPr>
            <a:r>
              <a:rPr lang="en-GB">
                <a:solidFill>
                  <a:srgbClr val="FF0000"/>
                </a:solidFill>
              </a:rPr>
              <a:t>DOPO</a:t>
            </a:r>
            <a:r>
              <a:rPr lang="en-GB"/>
              <a:t>:</a:t>
            </a:r>
            <a:endParaRPr/>
          </a:p>
          <a:p>
            <a:pPr marL="514350" lvl="0" indent="-499110" algn="l" rtl="0">
              <a:lnSpc>
                <a:spcPct val="100000"/>
              </a:lnSpc>
              <a:spcBef>
                <a:spcPts val="448"/>
              </a:spcBef>
              <a:spcAft>
                <a:spcPts val="0"/>
              </a:spcAft>
              <a:buClr>
                <a:schemeClr val="dk1"/>
              </a:buClr>
              <a:buSzPct val="100000"/>
              <a:buFont typeface="Calibri"/>
              <a:buAutoNum type="arabicPeriod"/>
            </a:pPr>
            <a:r>
              <a:rPr lang="en-GB"/>
              <a:t>Compilare l'</a:t>
            </a:r>
            <a:r>
              <a:rPr lang="en-GB" u="sng">
                <a:solidFill>
                  <a:schemeClr val="hlink"/>
                </a:solidFill>
                <a:hlinkClick r:id="rId3"/>
              </a:rPr>
              <a:t>apposito modulo</a:t>
            </a:r>
            <a:r>
              <a:rPr lang="en-GB"/>
              <a:t> (1)</a:t>
            </a:r>
            <a:endParaRPr/>
          </a:p>
          <a:p>
            <a:pPr marL="514350" lvl="0" indent="-499110" algn="l" rtl="0">
              <a:lnSpc>
                <a:spcPct val="100000"/>
              </a:lnSpc>
              <a:spcBef>
                <a:spcPts val="448"/>
              </a:spcBef>
              <a:spcAft>
                <a:spcPts val="0"/>
              </a:spcAft>
              <a:buClr>
                <a:schemeClr val="dk1"/>
              </a:buClr>
              <a:buSzPct val="100000"/>
              <a:buFont typeface="Calibri"/>
              <a:buAutoNum type="arabicPeriod"/>
            </a:pPr>
            <a:r>
              <a:rPr lang="en-GB"/>
              <a:t>Includere il diario di tirocinio (2) e il modulo presenze (3), integrati da un'attestazione dell'attività svolta rilasciata e firmata dal datore di lavoro (4) che contenga queste informazioni: attività svolte, durate del tirocinio e valutazione generale del tirocinante</a:t>
            </a:r>
            <a:endParaRPr/>
          </a:p>
          <a:p>
            <a:pPr marL="514350" lvl="0" indent="-499110" algn="l" rtl="0">
              <a:lnSpc>
                <a:spcPct val="100000"/>
              </a:lnSpc>
              <a:spcBef>
                <a:spcPts val="448"/>
              </a:spcBef>
              <a:spcAft>
                <a:spcPts val="0"/>
              </a:spcAft>
              <a:buClr>
                <a:schemeClr val="dk1"/>
              </a:buClr>
              <a:buSzPct val="100000"/>
              <a:buFont typeface="Calibri"/>
              <a:buAutoNum type="arabicPeriod"/>
            </a:pPr>
            <a:r>
              <a:rPr lang="en-GB"/>
              <a:t>Inviare i quattro documenti al docente responsabile dei tirocini del proprio Corso di laurea</a:t>
            </a:r>
            <a:endParaRPr/>
          </a:p>
          <a:p>
            <a:pPr marL="514350" lvl="0" indent="-499110" algn="l" rtl="0">
              <a:lnSpc>
                <a:spcPct val="100000"/>
              </a:lnSpc>
              <a:spcBef>
                <a:spcPts val="448"/>
              </a:spcBef>
              <a:spcAft>
                <a:spcPts val="0"/>
              </a:spcAft>
              <a:buClr>
                <a:schemeClr val="dk1"/>
              </a:buClr>
              <a:buSzPct val="100000"/>
              <a:buFont typeface="Calibri"/>
              <a:buAutoNum type="arabicPeriod"/>
            </a:pPr>
            <a:r>
              <a:rPr lang="en-GB"/>
              <a:t>Una volta ricevuto il modulo (1) firmato dal referente tirocini, inviare i 4 documenti </a:t>
            </a:r>
            <a:r>
              <a:rPr lang="en-GB">
                <a:solidFill>
                  <a:srgbClr val="000000"/>
                </a:solidFill>
              </a:rPr>
              <a:t>all'Ufficio Stage e Tirocini della Scuola</a:t>
            </a:r>
            <a:endParaRPr/>
          </a:p>
        </p:txBody>
      </p:sp>
      <p:sp>
        <p:nvSpPr>
          <p:cNvPr id="207" name="Google Shape;207;p27"/>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C</a:t>
            </a:r>
            <a:endParaRPr/>
          </a:p>
        </p:txBody>
      </p:sp>
      <p:sp>
        <p:nvSpPr>
          <p:cNvPr id="208" name="Google Shape;208;p2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8"/>
          <p:cNvSpPr txBox="1">
            <a:spLocks noGrp="1"/>
          </p:cNvSpPr>
          <p:nvPr>
            <p:ph type="body" idx="1"/>
          </p:nvPr>
        </p:nvSpPr>
        <p:spPr>
          <a:xfrm>
            <a:off x="944452" y="3498728"/>
            <a:ext cx="7772400" cy="1500187"/>
          </a:xfrm>
          <a:prstGeom prst="rect">
            <a:avLst/>
          </a:prstGeom>
          <a:noFill/>
          <a:ln>
            <a:noFill/>
          </a:ln>
        </p:spPr>
        <p:txBody>
          <a:bodyPr spcFirstLastPara="1" wrap="square" lIns="91425" tIns="45700" rIns="91425" bIns="45700" anchor="b" anchorCtr="0">
            <a:normAutofit/>
          </a:bodyPr>
          <a:lstStyle/>
          <a:p>
            <a:pPr marL="0" lvl="0" indent="0" algn="r" rtl="0">
              <a:lnSpc>
                <a:spcPct val="100000"/>
              </a:lnSpc>
              <a:spcBef>
                <a:spcPts val="0"/>
              </a:spcBef>
              <a:spcAft>
                <a:spcPts val="0"/>
              </a:spcAft>
              <a:buClr>
                <a:schemeClr val="dk1"/>
              </a:buClr>
              <a:buSzPts val="4400"/>
              <a:buNone/>
            </a:pPr>
            <a:r>
              <a:rPr lang="en-GB"/>
              <a:t>Tirocini</a:t>
            </a:r>
            <a:endParaRPr/>
          </a:p>
          <a:p>
            <a:pPr marL="0" lvl="0" indent="0" algn="r" rtl="0">
              <a:lnSpc>
                <a:spcPct val="100000"/>
              </a:lnSpc>
              <a:spcBef>
                <a:spcPts val="0"/>
              </a:spcBef>
              <a:spcAft>
                <a:spcPts val="0"/>
              </a:spcAft>
              <a:buClr>
                <a:schemeClr val="dk1"/>
              </a:buClr>
              <a:buSzPts val="4400"/>
              <a:buNone/>
            </a:pPr>
            <a:r>
              <a:rPr lang="en-GB"/>
              <a:t>presso enti esteri</a:t>
            </a:r>
            <a:endParaRPr/>
          </a:p>
        </p:txBody>
      </p:sp>
      <p:sp>
        <p:nvSpPr>
          <p:cNvPr id="214" name="Google Shape;214;p2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grpSp>
        <p:nvGrpSpPr>
          <p:cNvPr id="73" name="Google Shape;73;p11"/>
          <p:cNvGrpSpPr/>
          <p:nvPr/>
        </p:nvGrpSpPr>
        <p:grpSpPr>
          <a:xfrm>
            <a:off x="2052322" y="1518922"/>
            <a:ext cx="5039357" cy="3820157"/>
            <a:chOff x="2052322" y="1518922"/>
            <a:chExt cx="5039357" cy="3820157"/>
          </a:xfrm>
        </p:grpSpPr>
        <p:pic>
          <p:nvPicPr>
            <p:cNvPr id="74" name="Google Shape;74;p11">
              <a:hlinkClick r:id="rId3" action="ppaction://hlinksldjump"/>
            </p:cNvPr>
            <p:cNvPicPr preferRelativeResize="0"/>
            <p:nvPr/>
          </p:nvPicPr>
          <p:blipFill rotWithShape="1">
            <a:blip r:embed="rId4">
              <a:alphaModFix/>
            </a:blip>
            <a:srcRect/>
            <a:stretch/>
          </p:blipFill>
          <p:spPr>
            <a:xfrm>
              <a:off x="2052322" y="1518922"/>
              <a:ext cx="1625599" cy="1219199"/>
            </a:xfrm>
            <a:prstGeom prst="rect">
              <a:avLst/>
            </a:prstGeom>
            <a:noFill/>
            <a:ln w="9525" cap="flat" cmpd="sng">
              <a:solidFill>
                <a:srgbClr val="D3D3D3"/>
              </a:solidFill>
              <a:prstDash val="solid"/>
              <a:round/>
              <a:headEnd type="none" w="sm" len="sm"/>
              <a:tailEnd type="none" w="sm" len="sm"/>
            </a:ln>
          </p:spPr>
        </p:pic>
        <p:pic>
          <p:nvPicPr>
            <p:cNvPr id="75" name="Google Shape;75;p11">
              <a:hlinkClick r:id="rId5" action="ppaction://hlinksldjump"/>
            </p:cNvPr>
            <p:cNvPicPr preferRelativeResize="0"/>
            <p:nvPr/>
          </p:nvPicPr>
          <p:blipFill rotWithShape="1">
            <a:blip r:embed="rId6">
              <a:alphaModFix/>
            </a:blip>
            <a:srcRect/>
            <a:stretch/>
          </p:blipFill>
          <p:spPr>
            <a:xfrm>
              <a:off x="3759201" y="1518922"/>
              <a:ext cx="1625599" cy="1219199"/>
            </a:xfrm>
            <a:prstGeom prst="rect">
              <a:avLst/>
            </a:prstGeom>
            <a:noFill/>
            <a:ln w="9525" cap="flat" cmpd="sng">
              <a:solidFill>
                <a:srgbClr val="D3D3D3"/>
              </a:solidFill>
              <a:prstDash val="solid"/>
              <a:round/>
              <a:headEnd type="none" w="sm" len="sm"/>
              <a:tailEnd type="none" w="sm" len="sm"/>
            </a:ln>
          </p:spPr>
        </p:pic>
        <p:pic>
          <p:nvPicPr>
            <p:cNvPr id="76" name="Google Shape;76;p11">
              <a:hlinkClick r:id="rId7" action="ppaction://hlinksldjump"/>
            </p:cNvPr>
            <p:cNvPicPr preferRelativeResize="0"/>
            <p:nvPr/>
          </p:nvPicPr>
          <p:blipFill rotWithShape="1">
            <a:blip r:embed="rId8">
              <a:alphaModFix/>
            </a:blip>
            <a:srcRect/>
            <a:stretch/>
          </p:blipFill>
          <p:spPr>
            <a:xfrm>
              <a:off x="5466080" y="1518922"/>
              <a:ext cx="1625599" cy="1219199"/>
            </a:xfrm>
            <a:prstGeom prst="rect">
              <a:avLst/>
            </a:prstGeom>
            <a:noFill/>
            <a:ln w="9525" cap="flat" cmpd="sng">
              <a:solidFill>
                <a:srgbClr val="D3D3D3"/>
              </a:solidFill>
              <a:prstDash val="solid"/>
              <a:round/>
              <a:headEnd type="none" w="sm" len="sm"/>
              <a:tailEnd type="none" w="sm" len="sm"/>
            </a:ln>
          </p:spPr>
        </p:pic>
        <p:pic>
          <p:nvPicPr>
            <p:cNvPr id="77" name="Google Shape;77;p11">
              <a:hlinkClick r:id="rId9" action="ppaction://hlinksldjump"/>
            </p:cNvPr>
            <p:cNvPicPr preferRelativeResize="0"/>
            <p:nvPr/>
          </p:nvPicPr>
          <p:blipFill rotWithShape="1">
            <a:blip r:embed="rId10">
              <a:alphaModFix/>
            </a:blip>
            <a:srcRect/>
            <a:stretch/>
          </p:blipFill>
          <p:spPr>
            <a:xfrm>
              <a:off x="2052322" y="2819401"/>
              <a:ext cx="1625599" cy="1219199"/>
            </a:xfrm>
            <a:prstGeom prst="rect">
              <a:avLst/>
            </a:prstGeom>
            <a:noFill/>
            <a:ln w="9525" cap="flat" cmpd="sng">
              <a:solidFill>
                <a:srgbClr val="D3D3D3"/>
              </a:solidFill>
              <a:prstDash val="solid"/>
              <a:round/>
              <a:headEnd type="none" w="sm" len="sm"/>
              <a:tailEnd type="none" w="sm" len="sm"/>
            </a:ln>
          </p:spPr>
        </p:pic>
        <p:pic>
          <p:nvPicPr>
            <p:cNvPr id="78" name="Google Shape;78;p11">
              <a:hlinkClick r:id="rId11" action="ppaction://hlinksldjump"/>
            </p:cNvPr>
            <p:cNvPicPr preferRelativeResize="0"/>
            <p:nvPr/>
          </p:nvPicPr>
          <p:blipFill rotWithShape="1">
            <a:blip r:embed="rId12">
              <a:alphaModFix/>
            </a:blip>
            <a:srcRect/>
            <a:stretch/>
          </p:blipFill>
          <p:spPr>
            <a:xfrm>
              <a:off x="3759201" y="2819401"/>
              <a:ext cx="1625599" cy="1219199"/>
            </a:xfrm>
            <a:prstGeom prst="rect">
              <a:avLst/>
            </a:prstGeom>
            <a:noFill/>
            <a:ln w="9525" cap="flat" cmpd="sng">
              <a:solidFill>
                <a:srgbClr val="D3D3D3"/>
              </a:solidFill>
              <a:prstDash val="solid"/>
              <a:round/>
              <a:headEnd type="none" w="sm" len="sm"/>
              <a:tailEnd type="none" w="sm" len="sm"/>
            </a:ln>
          </p:spPr>
        </p:pic>
        <p:pic>
          <p:nvPicPr>
            <p:cNvPr id="79" name="Google Shape;79;p11">
              <a:hlinkClick r:id="rId13" action="ppaction://hlinksldjump"/>
            </p:cNvPr>
            <p:cNvPicPr preferRelativeResize="0"/>
            <p:nvPr/>
          </p:nvPicPr>
          <p:blipFill rotWithShape="1">
            <a:blip r:embed="rId14">
              <a:alphaModFix/>
            </a:blip>
            <a:srcRect/>
            <a:stretch/>
          </p:blipFill>
          <p:spPr>
            <a:xfrm>
              <a:off x="5466080" y="2819401"/>
              <a:ext cx="1625599" cy="1219199"/>
            </a:xfrm>
            <a:prstGeom prst="rect">
              <a:avLst/>
            </a:prstGeom>
            <a:noFill/>
            <a:ln w="9525" cap="flat" cmpd="sng">
              <a:solidFill>
                <a:srgbClr val="D3D3D3"/>
              </a:solidFill>
              <a:prstDash val="solid"/>
              <a:round/>
              <a:headEnd type="none" w="sm" len="sm"/>
              <a:tailEnd type="none" w="sm" len="sm"/>
            </a:ln>
          </p:spPr>
        </p:pic>
        <p:pic>
          <p:nvPicPr>
            <p:cNvPr id="80" name="Google Shape;80;p11">
              <a:hlinkClick r:id="rId15" action="ppaction://hlinksldjump"/>
            </p:cNvPr>
            <p:cNvPicPr preferRelativeResize="0"/>
            <p:nvPr/>
          </p:nvPicPr>
          <p:blipFill rotWithShape="1">
            <a:blip r:embed="rId16">
              <a:alphaModFix/>
            </a:blip>
            <a:srcRect/>
            <a:stretch/>
          </p:blipFill>
          <p:spPr>
            <a:xfrm>
              <a:off x="2052322" y="4119880"/>
              <a:ext cx="1625599" cy="1219199"/>
            </a:xfrm>
            <a:prstGeom prst="rect">
              <a:avLst/>
            </a:prstGeom>
            <a:noFill/>
            <a:ln w="9525" cap="flat" cmpd="sng">
              <a:solidFill>
                <a:srgbClr val="D3D3D3"/>
              </a:solidFill>
              <a:prstDash val="solid"/>
              <a:round/>
              <a:headEnd type="none" w="sm" len="sm"/>
              <a:tailEnd type="none" w="sm" len="sm"/>
            </a:ln>
          </p:spPr>
        </p:pic>
        <p:pic>
          <p:nvPicPr>
            <p:cNvPr id="81" name="Google Shape;81;p11">
              <a:hlinkClick r:id="rId17" action="ppaction://hlinksldjump"/>
            </p:cNvPr>
            <p:cNvPicPr preferRelativeResize="0"/>
            <p:nvPr/>
          </p:nvPicPr>
          <p:blipFill rotWithShape="1">
            <a:blip r:embed="rId18">
              <a:alphaModFix/>
            </a:blip>
            <a:srcRect/>
            <a:stretch/>
          </p:blipFill>
          <p:spPr>
            <a:xfrm>
              <a:off x="3759201" y="4119880"/>
              <a:ext cx="1625599" cy="1219199"/>
            </a:xfrm>
            <a:prstGeom prst="rect">
              <a:avLst/>
            </a:prstGeom>
            <a:noFill/>
            <a:ln w="9525" cap="flat" cmpd="sng">
              <a:solidFill>
                <a:srgbClr val="D3D3D3"/>
              </a:solidFill>
              <a:prstDash val="solid"/>
              <a:round/>
              <a:headEnd type="none" w="sm" len="sm"/>
              <a:tailEnd type="none" w="sm" len="sm"/>
            </a:ln>
          </p:spPr>
        </p:pic>
      </p:grpSp>
      <p:sp>
        <p:nvSpPr>
          <p:cNvPr id="82" name="Google Shape;82;p11"/>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1800"/>
              <a:buNone/>
            </a:pPr>
            <a:r>
              <a:rPr lang="en-GB"/>
              <a:t>Sommario</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9"/>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100000"/>
              </a:lnSpc>
              <a:spcBef>
                <a:spcPts val="0"/>
              </a:spcBef>
              <a:spcAft>
                <a:spcPts val="0"/>
              </a:spcAft>
              <a:buSzPct val="66176"/>
              <a:buNone/>
            </a:pPr>
            <a:r>
              <a:rPr lang="en-GB"/>
              <a:t>Il tirocinante può:</a:t>
            </a:r>
            <a:endParaRPr/>
          </a:p>
          <a:p>
            <a:pPr marL="800100" lvl="0" indent="-342900" algn="l" rtl="0">
              <a:lnSpc>
                <a:spcPct val="100000"/>
              </a:lnSpc>
              <a:spcBef>
                <a:spcPts val="0"/>
              </a:spcBef>
              <a:spcAft>
                <a:spcPts val="0"/>
              </a:spcAft>
              <a:buClr>
                <a:schemeClr val="dk1"/>
              </a:buClr>
              <a:buSzPct val="100000"/>
              <a:buAutoNum type="arabicPeriod"/>
            </a:pPr>
            <a:r>
              <a:rPr lang="en-GB"/>
              <a:t>Contattare gli enti o partecipare a concorsi presso IOs (es. tirocini in Commissione europea). Due procedure:</a:t>
            </a:r>
            <a:endParaRPr/>
          </a:p>
          <a:p>
            <a:pPr marL="1200150" lvl="1" indent="-285750" algn="l" rtl="0">
              <a:lnSpc>
                <a:spcPct val="100000"/>
              </a:lnSpc>
              <a:spcBef>
                <a:spcPts val="476"/>
              </a:spcBef>
              <a:spcAft>
                <a:spcPts val="0"/>
              </a:spcAft>
              <a:buClr>
                <a:schemeClr val="dk1"/>
              </a:buClr>
              <a:buSzPct val="100000"/>
              <a:buAutoNum type="alphaLcPeriod"/>
            </a:pPr>
            <a:r>
              <a:rPr lang="en-GB" b="1"/>
              <a:t>Agreement con l’ente estero </a:t>
            </a:r>
            <a:r>
              <a:rPr lang="en-GB"/>
              <a:t>(D) – creo una convenzione ad hoc (vantaggio: ho la copertura assicurativa pagata dall’università)</a:t>
            </a:r>
            <a:endParaRPr/>
          </a:p>
          <a:p>
            <a:pPr marL="1200150" lvl="1" indent="-285750" algn="l" rtl="0">
              <a:lnSpc>
                <a:spcPct val="100000"/>
              </a:lnSpc>
              <a:spcBef>
                <a:spcPts val="476"/>
              </a:spcBef>
              <a:spcAft>
                <a:spcPts val="0"/>
              </a:spcAft>
              <a:buClr>
                <a:schemeClr val="dk1"/>
              </a:buClr>
              <a:buSzPct val="100000"/>
              <a:buAutoNum type="alphaLcPeriod"/>
            </a:pPr>
            <a:r>
              <a:rPr lang="en-GB" b="1"/>
              <a:t>Procedura di riconoscimento crediti ex-post </a:t>
            </a:r>
            <a:r>
              <a:rPr lang="en-GB"/>
              <a:t>(C) (vantaggio: procedura rapida ma </a:t>
            </a:r>
            <a:r>
              <a:rPr lang="en-GB" u="sng"/>
              <a:t>NON</a:t>
            </a:r>
            <a:r>
              <a:rPr lang="en-GB"/>
              <a:t> ho la copertura assicurativa pagata dall’università)</a:t>
            </a:r>
            <a:endParaRPr/>
          </a:p>
          <a:p>
            <a:pPr marL="800100" lvl="0" indent="-342900" algn="l" rtl="0">
              <a:lnSpc>
                <a:spcPct val="100000"/>
              </a:lnSpc>
              <a:spcBef>
                <a:spcPts val="544"/>
              </a:spcBef>
              <a:spcAft>
                <a:spcPts val="0"/>
              </a:spcAft>
              <a:buClr>
                <a:schemeClr val="dk1"/>
              </a:buClr>
              <a:buSzPct val="100000"/>
              <a:buAutoNum type="arabicPeriod"/>
            </a:pPr>
            <a:r>
              <a:rPr lang="en-GB"/>
              <a:t>Concorrere a programmi internazionali (</a:t>
            </a:r>
            <a:r>
              <a:rPr lang="en-GB" b="1" u="sng"/>
              <a:t>con borsa</a:t>
            </a:r>
            <a:r>
              <a:rPr lang="en-GB"/>
              <a:t>):</a:t>
            </a:r>
            <a:endParaRPr/>
          </a:p>
          <a:p>
            <a:pPr marL="1200150" lvl="1" indent="-285750" algn="l" rtl="0">
              <a:lnSpc>
                <a:spcPct val="100000"/>
              </a:lnSpc>
              <a:spcBef>
                <a:spcPts val="476"/>
              </a:spcBef>
              <a:spcAft>
                <a:spcPts val="0"/>
              </a:spcAft>
              <a:buClr>
                <a:schemeClr val="dk1"/>
              </a:buClr>
              <a:buSzPct val="100000"/>
              <a:buAutoNum type="alphaLcPeriod"/>
            </a:pPr>
            <a:r>
              <a:rPr lang="en-GB" b="1"/>
              <a:t>CRUI</a:t>
            </a:r>
            <a:r>
              <a:rPr lang="en-GB"/>
              <a:t> (E)</a:t>
            </a:r>
            <a:endParaRPr/>
          </a:p>
          <a:p>
            <a:pPr marL="1200150" lvl="1" indent="-285750" algn="l" rtl="0">
              <a:lnSpc>
                <a:spcPct val="100000"/>
              </a:lnSpc>
              <a:spcBef>
                <a:spcPts val="476"/>
              </a:spcBef>
              <a:spcAft>
                <a:spcPts val="0"/>
              </a:spcAft>
              <a:buClr>
                <a:schemeClr val="dk1"/>
              </a:buClr>
              <a:buSzPct val="100000"/>
              <a:buAutoNum type="alphaLcPeriod"/>
            </a:pPr>
            <a:r>
              <a:rPr lang="en-GB" b="1"/>
              <a:t>Erasmus+ Traineeship </a:t>
            </a:r>
            <a:r>
              <a:rPr lang="en-GB"/>
              <a:t>(F)</a:t>
            </a:r>
            <a:endParaRPr/>
          </a:p>
        </p:txBody>
      </p:sp>
      <p:sp>
        <p:nvSpPr>
          <p:cNvPr id="220" name="Google Shape;220;p29"/>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Tirocini all’estero</a:t>
            </a:r>
            <a:endParaRPr/>
          </a:p>
        </p:txBody>
      </p:sp>
      <p:sp>
        <p:nvSpPr>
          <p:cNvPr id="221" name="Google Shape;221;p2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20</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0"/>
          <p:cNvSpPr txBox="1">
            <a:spLocks noGrp="1"/>
          </p:cNvSpPr>
          <p:nvPr>
            <p:ph type="body" idx="1"/>
          </p:nvPr>
        </p:nvSpPr>
        <p:spPr>
          <a:xfrm>
            <a:off x="457200" y="1000426"/>
            <a:ext cx="8229600" cy="5513400"/>
          </a:xfrm>
          <a:prstGeom prst="rect">
            <a:avLst/>
          </a:prstGeom>
          <a:noFill/>
          <a:ln>
            <a:noFill/>
          </a:ln>
        </p:spPr>
        <p:txBody>
          <a:bodyPr spcFirstLastPara="1" wrap="square" lIns="91425" tIns="45700" rIns="91425" bIns="45700" anchor="t" anchorCtr="0">
            <a:spAutoFit/>
          </a:bodyPr>
          <a:lstStyle/>
          <a:p>
            <a:pPr marL="342900" lvl="0" indent="0" algn="l" rtl="0">
              <a:lnSpc>
                <a:spcPct val="115000"/>
              </a:lnSpc>
              <a:spcBef>
                <a:spcPts val="0"/>
              </a:spcBef>
              <a:spcAft>
                <a:spcPts val="0"/>
              </a:spcAft>
              <a:buSzPts val="1800"/>
              <a:buNone/>
            </a:pPr>
            <a:r>
              <a:rPr lang="en-GB" sz="1600">
                <a:solidFill>
                  <a:srgbClr val="00B050"/>
                </a:solidFill>
              </a:rPr>
              <a:t>PRIMA</a:t>
            </a:r>
            <a:r>
              <a:rPr lang="en-GB" sz="1600"/>
              <a:t>:</a:t>
            </a:r>
            <a:endParaRPr sz="1600"/>
          </a:p>
          <a:p>
            <a:pPr marL="342900" lvl="0" indent="-330200" algn="l" rtl="0">
              <a:lnSpc>
                <a:spcPct val="115000"/>
              </a:lnSpc>
              <a:spcBef>
                <a:spcPts val="0"/>
              </a:spcBef>
              <a:spcAft>
                <a:spcPts val="0"/>
              </a:spcAft>
              <a:buSzPts val="1600"/>
              <a:buFont typeface="Calibri"/>
              <a:buAutoNum type="arabicPeriod"/>
            </a:pPr>
            <a:r>
              <a:rPr lang="en-GB" sz="1600"/>
              <a:t>Inviare al tutor universitario del proprio corso di laurea la richiesta di autorizzazione allo svolgimento del tirocinio all’estero</a:t>
            </a:r>
            <a:endParaRPr sz="1600"/>
          </a:p>
          <a:p>
            <a:pPr marL="342900" lvl="0" indent="-330200" algn="l" rtl="0">
              <a:lnSpc>
                <a:spcPct val="115000"/>
              </a:lnSpc>
              <a:spcBef>
                <a:spcPts val="0"/>
              </a:spcBef>
              <a:spcAft>
                <a:spcPts val="0"/>
              </a:spcAft>
              <a:buSzPts val="1600"/>
              <a:buFont typeface="Calibri"/>
              <a:buAutoNum type="arabicPeriod"/>
            </a:pPr>
            <a:r>
              <a:rPr lang="en-GB" sz="1600"/>
              <a:t>Una volta ricevuta l’autorizzazione allo svolgimento del tirocinio richiesto, inviare alla struttura individuata il modello di “AGREEMENT” con l’Istituzione estera che dovrà essere firmato dal Presidente della Scuola e dal legale rappresentante dell’Ente Ospitante (all. 2). All’Agreement va  allegato il documento di riconoscimento chi firma per l'Istituzione o Azienda estera</a:t>
            </a:r>
            <a:endParaRPr sz="1600"/>
          </a:p>
          <a:p>
            <a:pPr marL="342900" lvl="0" indent="-330200" algn="l" rtl="0">
              <a:lnSpc>
                <a:spcPct val="115000"/>
              </a:lnSpc>
              <a:spcBef>
                <a:spcPts val="0"/>
              </a:spcBef>
              <a:spcAft>
                <a:spcPts val="0"/>
              </a:spcAft>
              <a:buSzPts val="1600"/>
              <a:buFont typeface="Calibri"/>
              <a:buAutoNum type="arabicPeriod"/>
            </a:pPr>
            <a:r>
              <a:rPr lang="en-GB" sz="1600"/>
              <a:t>Parte integrante dell’AGREEMENT è l’ ”</a:t>
            </a:r>
            <a:r>
              <a:rPr lang="en-GB" sz="1600" b="1"/>
              <a:t>INTERNSHIP PROGRAM ACTIVITY</a:t>
            </a:r>
            <a:r>
              <a:rPr lang="en-GB" sz="1600"/>
              <a:t>  (progetto formativo di tirocinio (all. 3) ), che prevede la firma del tirocinante (Trainee), del tutor universitario (Responsible person at the Sending Institution/Academic Supervisor) e del tutor aziendale (Supervisor at the receiving organisation). Nell’Internship program activity deve essere definito il progetto di tirocinio  in termini di: i) obiettivo formativo; ii) CFU; iii) sede di attività; iv) periodo del tirocinio:</a:t>
            </a:r>
            <a:endParaRPr sz="1600"/>
          </a:p>
          <a:p>
            <a:pPr marL="342900" lvl="0" indent="0" algn="l" rtl="0">
              <a:lnSpc>
                <a:spcPct val="115000"/>
              </a:lnSpc>
              <a:spcBef>
                <a:spcPts val="300"/>
              </a:spcBef>
              <a:spcAft>
                <a:spcPts val="0"/>
              </a:spcAft>
              <a:buSzPts val="1800"/>
              <a:buNone/>
            </a:pPr>
            <a:r>
              <a:rPr lang="en-GB" sz="1600">
                <a:solidFill>
                  <a:srgbClr val="F0DA00"/>
                </a:solidFill>
              </a:rPr>
              <a:t>DURANTE</a:t>
            </a:r>
            <a:r>
              <a:rPr lang="en-GB" sz="1600"/>
              <a:t>: vd PROCEDURA A</a:t>
            </a:r>
            <a:endParaRPr sz="1600"/>
          </a:p>
          <a:p>
            <a:pPr marL="342900" lvl="0" indent="0" algn="l" rtl="0">
              <a:lnSpc>
                <a:spcPct val="115000"/>
              </a:lnSpc>
              <a:spcBef>
                <a:spcPts val="300"/>
              </a:spcBef>
              <a:spcAft>
                <a:spcPts val="0"/>
              </a:spcAft>
              <a:buSzPts val="1800"/>
              <a:buNone/>
            </a:pPr>
            <a:r>
              <a:rPr lang="en-GB" sz="1600">
                <a:solidFill>
                  <a:srgbClr val="FF0000"/>
                </a:solidFill>
              </a:rPr>
              <a:t>DOPO</a:t>
            </a:r>
            <a:r>
              <a:rPr lang="en-GB" sz="1600"/>
              <a:t>:</a:t>
            </a:r>
            <a:endParaRPr sz="1600"/>
          </a:p>
          <a:p>
            <a:pPr marL="342900" lvl="0" indent="-330200" algn="l" rtl="0">
              <a:lnSpc>
                <a:spcPct val="115000"/>
              </a:lnSpc>
              <a:spcBef>
                <a:spcPts val="0"/>
              </a:spcBef>
              <a:spcAft>
                <a:spcPts val="0"/>
              </a:spcAft>
              <a:buSzPts val="1600"/>
              <a:buFont typeface="Calibri"/>
              <a:buAutoNum type="arabicPeriod"/>
            </a:pPr>
            <a:r>
              <a:rPr lang="en-GB" sz="1600"/>
              <a:t>Consegnare la ”</a:t>
            </a:r>
            <a:r>
              <a:rPr lang="en-GB" sz="1600" b="1"/>
              <a:t>Final Evaluation Form</a:t>
            </a:r>
            <a:r>
              <a:rPr lang="en-GB" sz="1600"/>
              <a:t>” (all. 4) firmata dal Tutor dell’Ente Ospitante all’Ufficio Tirocini della Scuola controfirmata dal tutor UNIFI. Si fa presente che tutta questa procedura deve essere eseguita dallo studente e non dal soggetto ospitante</a:t>
            </a:r>
            <a:endParaRPr sz="1600">
              <a:solidFill>
                <a:srgbClr val="00B050"/>
              </a:solidFill>
            </a:endParaRPr>
          </a:p>
        </p:txBody>
      </p:sp>
      <p:sp>
        <p:nvSpPr>
          <p:cNvPr id="228" name="Google Shape;228;p30"/>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D – convenzione ad hoc</a:t>
            </a:r>
            <a:endParaRPr/>
          </a:p>
        </p:txBody>
      </p:sp>
      <p:sp>
        <p:nvSpPr>
          <p:cNvPr id="229" name="Google Shape;229;p3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1"/>
          <p:cNvSpPr txBox="1">
            <a:spLocks noGrp="1"/>
          </p:cNvSpPr>
          <p:nvPr>
            <p:ph type="body" idx="1"/>
          </p:nvPr>
        </p:nvSpPr>
        <p:spPr>
          <a:xfrm>
            <a:off x="457200" y="1000425"/>
            <a:ext cx="8229600" cy="5416800"/>
          </a:xfrm>
          <a:prstGeom prst="rect">
            <a:avLst/>
          </a:prstGeom>
          <a:noFill/>
          <a:ln>
            <a:noFill/>
          </a:ln>
        </p:spPr>
        <p:txBody>
          <a:bodyPr spcFirstLastPara="1" wrap="square" lIns="91425" tIns="45700" rIns="91425" bIns="45700" anchor="t" anchorCtr="0">
            <a:spAutoFit/>
          </a:bodyPr>
          <a:lstStyle/>
          <a:p>
            <a:pPr marL="0" lvl="0" indent="0" algn="l" rtl="0">
              <a:lnSpc>
                <a:spcPct val="100000"/>
              </a:lnSpc>
              <a:spcBef>
                <a:spcPts val="0"/>
              </a:spcBef>
              <a:spcAft>
                <a:spcPts val="0"/>
              </a:spcAft>
              <a:buClr>
                <a:srgbClr val="00B050"/>
              </a:buClr>
              <a:buSzPts val="1600"/>
              <a:buNone/>
            </a:pPr>
            <a:r>
              <a:rPr lang="en-GB" sz="1500">
                <a:solidFill>
                  <a:srgbClr val="00B050"/>
                </a:solidFill>
              </a:rPr>
              <a:t>PRIMA</a:t>
            </a:r>
            <a:r>
              <a:rPr lang="en-GB" sz="1500"/>
              <a:t>:</a:t>
            </a:r>
            <a:endParaRPr sz="1500"/>
          </a:p>
          <a:p>
            <a:pPr marL="457200" lvl="0" indent="-323850" algn="l" rtl="0">
              <a:lnSpc>
                <a:spcPct val="100000"/>
              </a:lnSpc>
              <a:spcBef>
                <a:spcPts val="320"/>
              </a:spcBef>
              <a:spcAft>
                <a:spcPts val="0"/>
              </a:spcAft>
              <a:buSzPts val="1500"/>
              <a:buFont typeface="Calibri"/>
              <a:buAutoNum type="arabicPeriod"/>
            </a:pPr>
            <a:r>
              <a:rPr lang="en-GB" sz="1500"/>
              <a:t>Registrarsi all’applicativo online: </a:t>
            </a:r>
            <a:r>
              <a:rPr lang="en-GB" sz="1500" u="sng">
                <a:solidFill>
                  <a:schemeClr val="hlink"/>
                </a:solidFill>
                <a:hlinkClick r:id="rId3"/>
              </a:rPr>
              <a:t>https://www.tirocinicrui.it/come-partecipare/</a:t>
            </a:r>
            <a:endParaRPr sz="1500"/>
          </a:p>
          <a:p>
            <a:pPr marL="914400" lvl="1" indent="-323850" algn="l" rtl="0">
              <a:lnSpc>
                <a:spcPct val="115000"/>
              </a:lnSpc>
              <a:spcBef>
                <a:spcPts val="0"/>
              </a:spcBef>
              <a:spcAft>
                <a:spcPts val="0"/>
              </a:spcAft>
              <a:buClr>
                <a:srgbClr val="222222"/>
              </a:buClr>
              <a:buSzPts val="1500"/>
              <a:buAutoNum type="alphaLcPeriod"/>
            </a:pPr>
            <a:r>
              <a:rPr lang="en-GB" sz="1500">
                <a:solidFill>
                  <a:srgbClr val="222222"/>
                </a:solidFill>
                <a:highlight>
                  <a:srgbClr val="FFFFFF"/>
                </a:highlight>
              </a:rPr>
              <a:t>la </a:t>
            </a:r>
            <a:r>
              <a:rPr lang="en-GB" sz="1500" b="1">
                <a:solidFill>
                  <a:srgbClr val="222222"/>
                </a:solidFill>
                <a:highlight>
                  <a:srgbClr val="FFFFFF"/>
                </a:highlight>
              </a:rPr>
              <a:t>selezione effettuata dall’Università</a:t>
            </a:r>
            <a:r>
              <a:rPr lang="en-GB" sz="1500">
                <a:solidFill>
                  <a:srgbClr val="222222"/>
                </a:solidFill>
                <a:highlight>
                  <a:srgbClr val="FFFFFF"/>
                </a:highlight>
              </a:rPr>
              <a:t> di afferenza che verifica la sussistenza di tutti i requisiti minimi obbligatori. L’ateneo inoltre accerta l’attinenza del piano di studi con le richieste delle sedi ospitanti. In questa prima fase del processo di valutazione, le Università seguiranno le modalità che riterranno più idonee, seguendo criteri autonomi;</a:t>
            </a:r>
            <a:endParaRPr sz="1500">
              <a:solidFill>
                <a:srgbClr val="222222"/>
              </a:solidFill>
              <a:highlight>
                <a:srgbClr val="FFFFFF"/>
              </a:highlight>
            </a:endParaRPr>
          </a:p>
          <a:p>
            <a:pPr marL="914400" lvl="1" indent="-323850" algn="l" rtl="0">
              <a:lnSpc>
                <a:spcPct val="115000"/>
              </a:lnSpc>
              <a:spcBef>
                <a:spcPts val="0"/>
              </a:spcBef>
              <a:spcAft>
                <a:spcPts val="0"/>
              </a:spcAft>
              <a:buClr>
                <a:srgbClr val="222222"/>
              </a:buClr>
              <a:buSzPts val="1500"/>
              <a:buAutoNum type="alphaLcPeriod"/>
            </a:pPr>
            <a:r>
              <a:rPr lang="en-GB" sz="1500">
                <a:solidFill>
                  <a:srgbClr val="222222"/>
                </a:solidFill>
                <a:highlight>
                  <a:srgbClr val="FFFFFF"/>
                </a:highlight>
              </a:rPr>
              <a:t>una successiva valutazione dei soli curricula resi idonei dagli atenei, effettuata da una </a:t>
            </a:r>
            <a:r>
              <a:rPr lang="en-GB" sz="1500" b="1">
                <a:solidFill>
                  <a:srgbClr val="222222"/>
                </a:solidFill>
                <a:highlight>
                  <a:srgbClr val="FFFFFF"/>
                </a:highlight>
              </a:rPr>
              <a:t>Commissione congiunta Ente ospitante-Fondazione CRUI</a:t>
            </a:r>
            <a:r>
              <a:rPr lang="en-GB" sz="1500">
                <a:solidFill>
                  <a:srgbClr val="222222"/>
                </a:solidFill>
                <a:highlight>
                  <a:srgbClr val="FFFFFF"/>
                </a:highlight>
              </a:rPr>
              <a:t> sul curriculum universitario, sulla motivazione e sul bagaglio di esperienze del candidato, che darà luogo alla lista definitiva dei selezionati per ciascuna sede messa a bando. Eventuali prove ulteriori per l’individuazione dei tirocinanti possono essere gestite in autonomia dall’Ente.</a:t>
            </a:r>
            <a:endParaRPr sz="1500">
              <a:solidFill>
                <a:srgbClr val="222222"/>
              </a:solidFill>
              <a:highlight>
                <a:srgbClr val="FFFFFF"/>
              </a:highlight>
            </a:endParaRPr>
          </a:p>
          <a:p>
            <a:pPr marL="457200" lvl="0" indent="-323850" algn="l" rtl="0">
              <a:lnSpc>
                <a:spcPct val="100000"/>
              </a:lnSpc>
              <a:spcBef>
                <a:spcPts val="0"/>
              </a:spcBef>
              <a:spcAft>
                <a:spcPts val="0"/>
              </a:spcAft>
              <a:buSzPts val="1500"/>
              <a:buFont typeface="Calibri"/>
              <a:buAutoNum type="arabicPeriod"/>
            </a:pPr>
            <a:r>
              <a:rPr lang="en-GB" sz="1500"/>
              <a:t>Il tirocinio è disciplinato da un</a:t>
            </a:r>
            <a:r>
              <a:rPr lang="en-GB" sz="1500" b="1"/>
              <a:t> progetto formativo</a:t>
            </a:r>
            <a:r>
              <a:rPr lang="en-GB" sz="1500"/>
              <a:t>, redatto sulla base di quanto previsto dall’articolo 8 della Convenzione. Esso è sottoscritto dallo studente, dal tutor delegato dall’Università e dal tutor in loco individuato dalla Sede ospitante e include:</a:t>
            </a:r>
            <a:endParaRPr sz="1500"/>
          </a:p>
          <a:p>
            <a:pPr marL="914400" lvl="1" indent="-323850" algn="l" rtl="0">
              <a:lnSpc>
                <a:spcPct val="100000"/>
              </a:lnSpc>
              <a:spcBef>
                <a:spcPts val="0"/>
              </a:spcBef>
              <a:spcAft>
                <a:spcPts val="0"/>
              </a:spcAft>
              <a:buSzPts val="1500"/>
              <a:buFont typeface="Calibri"/>
              <a:buAutoNum type="alphaLcPeriod"/>
            </a:pPr>
            <a:r>
              <a:rPr lang="en-GB" sz="1500"/>
              <a:t>le attività che il tirocinante sarà chiamato a svolgere per la Sede;</a:t>
            </a:r>
            <a:endParaRPr sz="1500"/>
          </a:p>
          <a:p>
            <a:pPr marL="914400" lvl="1" indent="-323850" algn="l" rtl="0">
              <a:lnSpc>
                <a:spcPct val="100000"/>
              </a:lnSpc>
              <a:spcBef>
                <a:spcPts val="0"/>
              </a:spcBef>
              <a:spcAft>
                <a:spcPts val="0"/>
              </a:spcAft>
              <a:buSzPts val="1500"/>
              <a:buFont typeface="Calibri"/>
              <a:buAutoNum type="alphaLcPeriod"/>
            </a:pPr>
            <a:r>
              <a:rPr lang="en-GB" sz="1500"/>
              <a:t>il numero di CFU che saranno riconosciuti dall’Università di appartenenza;</a:t>
            </a:r>
            <a:endParaRPr sz="1500"/>
          </a:p>
          <a:p>
            <a:pPr marL="914400" lvl="1" indent="-323850" algn="l" rtl="0">
              <a:lnSpc>
                <a:spcPct val="100000"/>
              </a:lnSpc>
              <a:spcBef>
                <a:spcPts val="0"/>
              </a:spcBef>
              <a:spcAft>
                <a:spcPts val="0"/>
              </a:spcAft>
              <a:buSzPts val="1500"/>
              <a:buFont typeface="Calibri"/>
              <a:buAutoNum type="alphaLcPeriod"/>
            </a:pPr>
            <a:r>
              <a:rPr lang="en-GB" sz="1500"/>
              <a:t>gli impegni del tirocinante;</a:t>
            </a:r>
            <a:endParaRPr sz="1500"/>
          </a:p>
          <a:p>
            <a:pPr marL="457200" lvl="0" indent="-323850" algn="l" rtl="0">
              <a:lnSpc>
                <a:spcPct val="100000"/>
              </a:lnSpc>
              <a:spcBef>
                <a:spcPts val="0"/>
              </a:spcBef>
              <a:spcAft>
                <a:spcPts val="0"/>
              </a:spcAft>
              <a:buSzPts val="1500"/>
              <a:buFont typeface="Calibri"/>
              <a:buAutoNum type="arabicPeriod"/>
            </a:pPr>
            <a:r>
              <a:rPr lang="en-GB" sz="1500">
                <a:solidFill>
                  <a:srgbClr val="222222"/>
                </a:solidFill>
                <a:highlight>
                  <a:srgbClr val="FFFFFF"/>
                </a:highlight>
              </a:rPr>
              <a:t>inviare l'attestazione di copertura assicurativa al soggetto ospitante</a:t>
            </a:r>
            <a:endParaRPr sz="1500"/>
          </a:p>
          <a:p>
            <a:pPr marL="0" lvl="0" indent="0" algn="l" rtl="0">
              <a:lnSpc>
                <a:spcPct val="100000"/>
              </a:lnSpc>
              <a:spcBef>
                <a:spcPts val="320"/>
              </a:spcBef>
              <a:spcAft>
                <a:spcPts val="0"/>
              </a:spcAft>
              <a:buClr>
                <a:srgbClr val="F0DA00"/>
              </a:buClr>
              <a:buSzPts val="1600"/>
              <a:buFont typeface="Arial"/>
              <a:buNone/>
            </a:pPr>
            <a:r>
              <a:rPr lang="en-GB" sz="1500">
                <a:solidFill>
                  <a:srgbClr val="F0DA00"/>
                </a:solidFill>
              </a:rPr>
              <a:t>DURANTE</a:t>
            </a:r>
            <a:r>
              <a:rPr lang="en-GB" sz="1500"/>
              <a:t>: </a:t>
            </a:r>
            <a:r>
              <a:rPr lang="en-GB" sz="1500">
                <a:solidFill>
                  <a:srgbClr val="222222"/>
                </a:solidFill>
                <a:highlight>
                  <a:srgbClr val="FFFFFF"/>
                </a:highlight>
              </a:rPr>
              <a:t>Compilare il Diario e la Relazione finale</a:t>
            </a:r>
            <a:endParaRPr sz="1500"/>
          </a:p>
          <a:p>
            <a:pPr marL="0" lvl="0" indent="0" algn="l" rtl="0">
              <a:lnSpc>
                <a:spcPct val="100000"/>
              </a:lnSpc>
              <a:spcBef>
                <a:spcPts val="320"/>
              </a:spcBef>
              <a:spcAft>
                <a:spcPts val="0"/>
              </a:spcAft>
              <a:buClr>
                <a:srgbClr val="FF0000"/>
              </a:buClr>
              <a:buSzPts val="1600"/>
              <a:buFont typeface="Arial"/>
              <a:buNone/>
            </a:pPr>
            <a:r>
              <a:rPr lang="en-GB" sz="1500">
                <a:solidFill>
                  <a:srgbClr val="FF0000"/>
                </a:solidFill>
              </a:rPr>
              <a:t>DOPO</a:t>
            </a:r>
            <a:r>
              <a:rPr lang="en-GB" sz="1500"/>
              <a:t>:</a:t>
            </a:r>
            <a:endParaRPr sz="1500"/>
          </a:p>
          <a:p>
            <a:pPr marL="342900" lvl="0" indent="-323850" algn="l" rtl="0">
              <a:lnSpc>
                <a:spcPct val="100000"/>
              </a:lnSpc>
              <a:spcBef>
                <a:spcPts val="320"/>
              </a:spcBef>
              <a:spcAft>
                <a:spcPts val="0"/>
              </a:spcAft>
              <a:buClr>
                <a:srgbClr val="222222"/>
              </a:buClr>
              <a:buSzPts val="1500"/>
              <a:buFont typeface="Calibri"/>
              <a:buAutoNum type="arabicPeriod"/>
            </a:pPr>
            <a:r>
              <a:rPr lang="en-GB" sz="1500">
                <a:solidFill>
                  <a:srgbClr val="222222"/>
                </a:solidFill>
                <a:highlight>
                  <a:srgbClr val="FFFFFF"/>
                </a:highlight>
              </a:rPr>
              <a:t>Inviare il Diario e la Relazione finale regolarmente compilati e firmati all’Ufficio tirocini</a:t>
            </a:r>
            <a:endParaRPr sz="1500"/>
          </a:p>
        </p:txBody>
      </p:sp>
      <p:sp>
        <p:nvSpPr>
          <p:cNvPr id="235" name="Google Shape;235;p31"/>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E (CRUI)</a:t>
            </a:r>
            <a:endParaRPr/>
          </a:p>
        </p:txBody>
      </p:sp>
      <p:sp>
        <p:nvSpPr>
          <p:cNvPr id="236" name="Google Shape;236;p3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2"/>
          <p:cNvSpPr txBox="1">
            <a:spLocks noGrp="1"/>
          </p:cNvSpPr>
          <p:nvPr>
            <p:ph type="body" idx="1"/>
          </p:nvPr>
        </p:nvSpPr>
        <p:spPr>
          <a:xfrm>
            <a:off x="457200" y="1000426"/>
            <a:ext cx="8229600" cy="473280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115000"/>
              </a:lnSpc>
              <a:spcBef>
                <a:spcPts val="1200"/>
              </a:spcBef>
              <a:spcAft>
                <a:spcPts val="0"/>
              </a:spcAft>
              <a:buClr>
                <a:schemeClr val="dk1"/>
              </a:buClr>
              <a:buSzPct val="47658"/>
              <a:buFont typeface="Arial"/>
              <a:buNone/>
            </a:pPr>
            <a:r>
              <a:rPr lang="en-GB" sz="2308" b="1"/>
              <a:t>Cos’é il programma Erasmus+ for traineeship? </a:t>
            </a:r>
            <a:endParaRPr sz="2308" b="1"/>
          </a:p>
          <a:p>
            <a:pPr marL="0" lvl="0" indent="0" algn="l" rtl="0">
              <a:lnSpc>
                <a:spcPct val="115000"/>
              </a:lnSpc>
              <a:spcBef>
                <a:spcPts val="1200"/>
              </a:spcBef>
              <a:spcAft>
                <a:spcPts val="0"/>
              </a:spcAft>
              <a:buClr>
                <a:schemeClr val="dk1"/>
              </a:buClr>
              <a:buSzPct val="47658"/>
              <a:buFont typeface="Arial"/>
              <a:buNone/>
            </a:pPr>
            <a:r>
              <a:rPr lang="en-GB" sz="2308"/>
              <a:t>Il programma</a:t>
            </a:r>
            <a:r>
              <a:rPr lang="en-GB" sz="2308">
                <a:solidFill>
                  <a:schemeClr val="hlink"/>
                </a:solidFill>
                <a:uFill>
                  <a:noFill/>
                </a:uFill>
                <a:hlinkClick r:id="rId3"/>
              </a:rPr>
              <a:t> </a:t>
            </a:r>
            <a:r>
              <a:rPr lang="en-GB" sz="2308" u="sng">
                <a:solidFill>
                  <a:schemeClr val="hlink"/>
                </a:solidFill>
                <a:hlinkClick r:id="rId3"/>
              </a:rPr>
              <a:t>Erasmus+ </a:t>
            </a:r>
            <a:r>
              <a:rPr lang="en-GB" sz="2308" i="1" u="sng">
                <a:solidFill>
                  <a:schemeClr val="hlink"/>
                </a:solidFill>
                <a:hlinkClick r:id="rId3"/>
              </a:rPr>
              <a:t>for traineeship</a:t>
            </a:r>
            <a:r>
              <a:rPr lang="en-GB" sz="2308"/>
              <a:t> permette di svolgere un tirocinio da 2 a 12 mesi, presso soggetti pubblici o privati di uno dei Paesi partecipanti al Programma, a esclusione di istituzioni comunitarie e altri enti comunitari, incluse le agenzie specializzate e le organizzazioni che gestiscono programmi comunitari come le agenzie nazionali.</a:t>
            </a:r>
            <a:endParaRPr sz="2308"/>
          </a:p>
          <a:p>
            <a:pPr marL="0" lvl="0" indent="0" algn="l" rtl="0">
              <a:lnSpc>
                <a:spcPct val="115000"/>
              </a:lnSpc>
              <a:spcBef>
                <a:spcPts val="1200"/>
              </a:spcBef>
              <a:spcAft>
                <a:spcPts val="0"/>
              </a:spcAft>
              <a:buClr>
                <a:schemeClr val="dk1"/>
              </a:buClr>
              <a:buSzPct val="47658"/>
              <a:buFont typeface="Arial"/>
              <a:buNone/>
            </a:pPr>
            <a:r>
              <a:rPr lang="en-GB" sz="2308"/>
              <a:t>L’ERASMUS+ Traineeship può essere riconosciuto come tirocinio curriculare in base a quanto previsto dai regolamenti e piani didattici dei diversi corsi di studio.</a:t>
            </a:r>
            <a:endParaRPr sz="2308"/>
          </a:p>
          <a:p>
            <a:pPr marL="0" lvl="0" indent="0" algn="l" rtl="0">
              <a:lnSpc>
                <a:spcPct val="115000"/>
              </a:lnSpc>
              <a:spcBef>
                <a:spcPts val="1200"/>
              </a:spcBef>
              <a:spcAft>
                <a:spcPts val="0"/>
              </a:spcAft>
              <a:buClr>
                <a:schemeClr val="dk1"/>
              </a:buClr>
              <a:buSzPct val="47658"/>
              <a:buFont typeface="Arial"/>
              <a:buNone/>
            </a:pPr>
            <a:endParaRPr sz="2308"/>
          </a:p>
          <a:p>
            <a:pPr marL="0" lvl="0" indent="0" algn="l" rtl="0">
              <a:lnSpc>
                <a:spcPct val="115000"/>
              </a:lnSpc>
              <a:spcBef>
                <a:spcPts val="1200"/>
              </a:spcBef>
              <a:spcAft>
                <a:spcPts val="0"/>
              </a:spcAft>
              <a:buClr>
                <a:schemeClr val="dk1"/>
              </a:buClr>
              <a:buSzPct val="47658"/>
              <a:buFont typeface="Arial"/>
              <a:buNone/>
            </a:pPr>
            <a:r>
              <a:rPr lang="en-GB" sz="2308" u="sng">
                <a:solidFill>
                  <a:schemeClr val="hlink"/>
                </a:solidFill>
                <a:hlinkClick r:id="rId4"/>
              </a:rPr>
              <a:t>https://www.sc-politiche.unifi.it/vp-292-erasmus-traineeship.html</a:t>
            </a:r>
            <a:endParaRPr sz="2308"/>
          </a:p>
          <a:p>
            <a:pPr marL="0" lvl="0" indent="0" algn="l" rtl="0">
              <a:lnSpc>
                <a:spcPct val="100000"/>
              </a:lnSpc>
              <a:spcBef>
                <a:spcPts val="1200"/>
              </a:spcBef>
              <a:spcAft>
                <a:spcPts val="0"/>
              </a:spcAft>
              <a:buSzPct val="60810"/>
              <a:buNone/>
            </a:pPr>
            <a:endParaRPr/>
          </a:p>
        </p:txBody>
      </p:sp>
      <p:sp>
        <p:nvSpPr>
          <p:cNvPr id="243" name="Google Shape;243;p3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23</a:t>
            </a:fld>
            <a:endParaRPr/>
          </a:p>
        </p:txBody>
      </p:sp>
      <p:sp>
        <p:nvSpPr>
          <p:cNvPr id="244" name="Google Shape;244;p32"/>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F (Erasmus + traineeship)</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3"/>
          <p:cNvSpPr txBox="1">
            <a:spLocks noGrp="1"/>
          </p:cNvSpPr>
          <p:nvPr>
            <p:ph type="body" idx="1"/>
          </p:nvPr>
        </p:nvSpPr>
        <p:spPr>
          <a:xfrm>
            <a:off x="457200" y="1000425"/>
            <a:ext cx="8229600" cy="55161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275"/>
              <a:buFont typeface="Arial"/>
              <a:buNone/>
            </a:pPr>
            <a:r>
              <a:rPr lang="en-GB" sz="1137" b="1"/>
              <a:t>Come partecipare</a:t>
            </a:r>
            <a:endParaRPr sz="1137" b="1"/>
          </a:p>
          <a:p>
            <a:pPr marL="0" lvl="0" indent="0" algn="l" rtl="0">
              <a:lnSpc>
                <a:spcPct val="115000"/>
              </a:lnSpc>
              <a:spcBef>
                <a:spcPts val="1200"/>
              </a:spcBef>
              <a:spcAft>
                <a:spcPts val="0"/>
              </a:spcAft>
              <a:buClr>
                <a:schemeClr val="dk1"/>
              </a:buClr>
              <a:buSzPts val="275"/>
              <a:buFont typeface="Arial"/>
              <a:buNone/>
            </a:pPr>
            <a:r>
              <a:rPr lang="en-GB" sz="1137"/>
              <a:t>Il bando per la partecipazione al Programma Erasmus+ </a:t>
            </a:r>
            <a:r>
              <a:rPr lang="en-GB" sz="1137" i="1"/>
              <a:t>traineeship</a:t>
            </a:r>
            <a:r>
              <a:rPr lang="en-GB" sz="1137"/>
              <a:t> viene pubblicato annualmente nella sezione mobilità internazionale del </a:t>
            </a:r>
            <a:r>
              <a:rPr lang="en-GB" sz="1137" u="sng">
                <a:solidFill>
                  <a:schemeClr val="hlink"/>
                </a:solidFill>
                <a:hlinkClick r:id="rId3"/>
              </a:rPr>
              <a:t>sito di Ateneo</a:t>
            </a:r>
            <a:r>
              <a:rPr lang="en-GB" sz="1137"/>
              <a:t> - solitamente nel periodo febbraio/marzo - e le partenze si riferiscono all’anno accademico successivo a quello della pubblicazione del bando (tra settembre dell’anno di pubblicazione del bando e il settembre dell’anno successivo).</a:t>
            </a:r>
            <a:endParaRPr sz="1137"/>
          </a:p>
          <a:p>
            <a:pPr marL="0" lvl="0" indent="0" algn="l" rtl="0">
              <a:lnSpc>
                <a:spcPct val="115000"/>
              </a:lnSpc>
              <a:spcBef>
                <a:spcPts val="1200"/>
              </a:spcBef>
              <a:spcAft>
                <a:spcPts val="0"/>
              </a:spcAft>
              <a:buClr>
                <a:schemeClr val="dk1"/>
              </a:buClr>
              <a:buSzPts val="275"/>
              <a:buFont typeface="Arial"/>
              <a:buNone/>
            </a:pPr>
            <a:r>
              <a:rPr lang="en-GB" sz="1137"/>
              <a:t>Puoi partecipare al Programma Erasmus+ Traineeship se sei uno studente dell’università di Firenze, di qualsiasi cittadinanza, con una buona conoscenza della lingua del paese dell’azienda ospitante o di una lingua accettata come “veicolare” e regolarmente iscritto a  un Corso di Laurea;  un Corso di Laurea Magistrale;  un Dottorato di Ricerca con sede amministrativa presso l’Università di Firenze;  una Scuola di specializzazione.</a:t>
            </a:r>
            <a:endParaRPr sz="1137"/>
          </a:p>
          <a:p>
            <a:pPr marL="0" lvl="0" indent="0" algn="l" rtl="0">
              <a:lnSpc>
                <a:spcPct val="115000"/>
              </a:lnSpc>
              <a:spcBef>
                <a:spcPts val="1200"/>
              </a:spcBef>
              <a:spcAft>
                <a:spcPts val="0"/>
              </a:spcAft>
              <a:buClr>
                <a:schemeClr val="dk1"/>
              </a:buClr>
              <a:buSzPts val="275"/>
              <a:buFont typeface="Arial"/>
              <a:buNone/>
            </a:pPr>
            <a:r>
              <a:rPr lang="en-GB" sz="1137"/>
              <a:t>La durata del tirocinio è compresa fra un </a:t>
            </a:r>
            <a:r>
              <a:rPr lang="en-GB" sz="1137" b="1"/>
              <a:t>minimo di 2 mesi e un massimo di 12 mesi</a:t>
            </a:r>
            <a:r>
              <a:rPr lang="en-GB" sz="1137"/>
              <a:t>. Tirocini di durata inferiore ai 2 mesi non sono finanziabili.</a:t>
            </a:r>
            <a:endParaRPr sz="1137"/>
          </a:p>
          <a:p>
            <a:pPr marL="0" lvl="0" indent="0" algn="l" rtl="0">
              <a:lnSpc>
                <a:spcPct val="115000"/>
              </a:lnSpc>
              <a:spcBef>
                <a:spcPts val="1200"/>
              </a:spcBef>
              <a:spcAft>
                <a:spcPts val="0"/>
              </a:spcAft>
              <a:buClr>
                <a:schemeClr val="dk1"/>
              </a:buClr>
              <a:buSzPts val="275"/>
              <a:buFont typeface="Arial"/>
              <a:buNone/>
            </a:pPr>
            <a:r>
              <a:rPr lang="en-GB" sz="1137"/>
              <a:t>Puoi partecipare anche se sei un </a:t>
            </a:r>
            <a:r>
              <a:rPr lang="en-GB" sz="1137" b="1"/>
              <a:t>laureando</a:t>
            </a:r>
            <a:r>
              <a:rPr lang="en-GB" sz="1137"/>
              <a:t> e intendi svolgere il tirocinio dopo la laurea. Se vuoi fare il tirocinio post-lauream, dovrai presentare la domanda prima della laurea e concludere l’esperienza entro 12 mesi dal conseguimento del titolo, nei limiti temporali fissati nel bando (1° settembre dell’anno di pubblicazione del bando – 30 settembre dell’anno successivo)</a:t>
            </a:r>
            <a:endParaRPr sz="1137"/>
          </a:p>
          <a:p>
            <a:pPr marL="0" lvl="0" indent="0" algn="l" rtl="0">
              <a:lnSpc>
                <a:spcPct val="115000"/>
              </a:lnSpc>
              <a:spcBef>
                <a:spcPts val="1200"/>
              </a:spcBef>
              <a:spcAft>
                <a:spcPts val="0"/>
              </a:spcAft>
              <a:buClr>
                <a:schemeClr val="dk1"/>
              </a:buClr>
              <a:buSzPts val="275"/>
              <a:buFont typeface="Arial"/>
              <a:buNone/>
            </a:pPr>
            <a:r>
              <a:rPr lang="en-GB" sz="1137"/>
              <a:t>Possono partecipare anche gli studenti che hanno già usufruito di una borsa Erasmus per studio o per </a:t>
            </a:r>
            <a:r>
              <a:rPr lang="en-GB" sz="1137" i="1"/>
              <a:t>Traineeship</a:t>
            </a:r>
            <a:r>
              <a:rPr lang="en-GB" sz="1137"/>
              <a:t>, purché, per il ciclo di studio per il quale intendono presentare la candidatura, abbiano ancora a disposizione un pacchetto minimo di 2 mesi da poter svolgere all’interno del progetto Erasmus+ </a:t>
            </a:r>
            <a:r>
              <a:rPr lang="en-GB" sz="1137" i="1"/>
              <a:t>Traineeship</a:t>
            </a:r>
            <a:r>
              <a:rPr lang="en-GB" sz="1137"/>
              <a:t>. </a:t>
            </a:r>
            <a:endParaRPr sz="1237"/>
          </a:p>
          <a:p>
            <a:pPr marL="0" lvl="0" indent="0" algn="l" rtl="0">
              <a:lnSpc>
                <a:spcPct val="115000"/>
              </a:lnSpc>
              <a:spcBef>
                <a:spcPts val="1200"/>
              </a:spcBef>
              <a:spcAft>
                <a:spcPts val="0"/>
              </a:spcAft>
              <a:buClr>
                <a:schemeClr val="dk1"/>
              </a:buClr>
              <a:buSzPts val="275"/>
              <a:buFont typeface="Arial"/>
              <a:buNone/>
            </a:pPr>
            <a:r>
              <a:rPr lang="en-GB" sz="1137"/>
              <a:t>Non sono ammessi periodi di mobilità a cavallo fra il pre- ed il post-laurea e né sovrapposizioni, neppure parziali, tra il periodo di Erasmus per studio (o per Mobilità Extra-UE) ed il periodo di Erasmus per </a:t>
            </a:r>
            <a:r>
              <a:rPr lang="en-GB" sz="1137" i="1"/>
              <a:t>traineeship</a:t>
            </a:r>
            <a:r>
              <a:rPr lang="en-GB" sz="1137"/>
              <a:t>.</a:t>
            </a:r>
            <a:endParaRPr sz="1137"/>
          </a:p>
          <a:p>
            <a:pPr marL="0" lvl="0" indent="0" algn="l" rtl="0">
              <a:lnSpc>
                <a:spcPct val="115000"/>
              </a:lnSpc>
              <a:spcBef>
                <a:spcPts val="1200"/>
              </a:spcBef>
              <a:spcAft>
                <a:spcPts val="0"/>
              </a:spcAft>
              <a:buClr>
                <a:schemeClr val="dk1"/>
              </a:buClr>
              <a:buSzPts val="275"/>
              <a:buFont typeface="Arial"/>
              <a:buNone/>
            </a:pPr>
            <a:r>
              <a:rPr lang="en-GB" sz="1137"/>
              <a:t>Puoi partecipare anche se nello stesso anno accademico hai già usufruito o intendi usufruire di una borsa Erasmus per studio, purché non ci sia o non si preveda una sovrapposizione, anche parziale, tra il periodo di mobilità Erasmus per studio e il periodo di tirocinio Erasmus </a:t>
            </a:r>
            <a:r>
              <a:rPr lang="en-GB" sz="1137" i="1"/>
              <a:t>Traineeship</a:t>
            </a:r>
            <a:endParaRPr sz="1137" i="1"/>
          </a:p>
          <a:p>
            <a:pPr marL="0" lvl="0" indent="0" algn="l" rtl="0">
              <a:lnSpc>
                <a:spcPct val="100000"/>
              </a:lnSpc>
              <a:spcBef>
                <a:spcPts val="1200"/>
              </a:spcBef>
              <a:spcAft>
                <a:spcPts val="0"/>
              </a:spcAft>
              <a:buSzPts val="275"/>
              <a:buNone/>
            </a:pPr>
            <a:endParaRPr sz="900"/>
          </a:p>
        </p:txBody>
      </p:sp>
      <p:sp>
        <p:nvSpPr>
          <p:cNvPr id="251" name="Google Shape;251;p3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24</a:t>
            </a:fld>
            <a:endParaRPr/>
          </a:p>
        </p:txBody>
      </p:sp>
      <p:sp>
        <p:nvSpPr>
          <p:cNvPr id="252" name="Google Shape;252;p33"/>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F (Erasmus + traineeship)</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4"/>
          <p:cNvSpPr txBox="1">
            <a:spLocks noGrp="1"/>
          </p:cNvSpPr>
          <p:nvPr>
            <p:ph type="body" idx="1"/>
          </p:nvPr>
        </p:nvSpPr>
        <p:spPr>
          <a:xfrm>
            <a:off x="457200" y="1000425"/>
            <a:ext cx="8229600" cy="5266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358"/>
              <a:buFont typeface="Arial"/>
              <a:buNone/>
            </a:pPr>
            <a:r>
              <a:rPr lang="en-GB" sz="1513" b="1"/>
              <a:t>Come scegliere la sede?</a:t>
            </a:r>
            <a:endParaRPr sz="1513" b="1"/>
          </a:p>
          <a:p>
            <a:pPr marL="0" lvl="0" indent="0" algn="l" rtl="0">
              <a:lnSpc>
                <a:spcPct val="115000"/>
              </a:lnSpc>
              <a:spcBef>
                <a:spcPts val="1200"/>
              </a:spcBef>
              <a:spcAft>
                <a:spcPts val="0"/>
              </a:spcAft>
              <a:buClr>
                <a:schemeClr val="dk1"/>
              </a:buClr>
              <a:buSzPts val="358"/>
              <a:buFont typeface="Arial"/>
              <a:buNone/>
            </a:pPr>
            <a:r>
              <a:rPr lang="en-GB" sz="1513" b="1"/>
              <a:t> </a:t>
            </a:r>
            <a:r>
              <a:rPr lang="en-GB" sz="1513"/>
              <a:t>Ci sono due modalità di partecipazione:</a:t>
            </a:r>
            <a:endParaRPr sz="1513"/>
          </a:p>
          <a:p>
            <a:pPr marL="457200" lvl="0" indent="-324723" algn="l" rtl="0">
              <a:lnSpc>
                <a:spcPct val="115000"/>
              </a:lnSpc>
              <a:spcBef>
                <a:spcPts val="1200"/>
              </a:spcBef>
              <a:spcAft>
                <a:spcPts val="0"/>
              </a:spcAft>
              <a:buSzPts val="1514"/>
              <a:buChar char="●"/>
            </a:pPr>
            <a:r>
              <a:rPr lang="en-GB" sz="1513" b="1" u="sng">
                <a:solidFill>
                  <a:schemeClr val="hlink"/>
                </a:solidFill>
                <a:hlinkClick r:id="rId3"/>
              </a:rPr>
              <a:t>lettera d’intenti generica</a:t>
            </a:r>
            <a:r>
              <a:rPr lang="en-GB" sz="1513"/>
              <a:t>. Sono le sedi convenzionate con cui la Scuola di Scienze Politiche “Cesare Alfieri” ha stipulato un accordo. In questo caso, lo studente dovrà indicare le sedi di preferenza, avendo cura di sceglierle in considerazione dei profili e dei requisiti richiesti</a:t>
            </a:r>
            <a:endParaRPr sz="1513"/>
          </a:p>
          <a:p>
            <a:pPr marL="457200" lvl="0" indent="-324723" algn="l" rtl="0">
              <a:lnSpc>
                <a:spcPct val="115000"/>
              </a:lnSpc>
              <a:spcBef>
                <a:spcPts val="0"/>
              </a:spcBef>
              <a:spcAft>
                <a:spcPts val="0"/>
              </a:spcAft>
              <a:buSzPts val="1514"/>
              <a:buChar char="●"/>
            </a:pPr>
            <a:r>
              <a:rPr lang="en-GB" sz="1513" b="1" u="sng">
                <a:solidFill>
                  <a:schemeClr val="hlink"/>
                </a:solidFill>
                <a:hlinkClick r:id="rId4"/>
              </a:rPr>
              <a:t>Lettera d’intenti nominativa</a:t>
            </a:r>
            <a:r>
              <a:rPr lang="en-GB" sz="1513" b="1"/>
              <a:t>. </a:t>
            </a:r>
            <a:r>
              <a:rPr lang="en-GB" sz="1513"/>
              <a:t>Sono gli enti che stipulano un accordo nominativo con lo studente tramite la sottoscrizione di una </a:t>
            </a:r>
            <a:r>
              <a:rPr lang="en-GB" sz="1513" i="1"/>
              <a:t>“Lettera di Intenti Nominativa”</a:t>
            </a:r>
            <a:r>
              <a:rPr lang="en-GB" sz="1513"/>
              <a:t>. In questo caso, lo studente può proporre autonomamente un’azienda presso la quale svolgere il tirocinio non rientrante tra quelle convenzionate con la Scuola, in linea con le aspettative professionali e il corso di studio intrapreso. A tale scopo, sarà necessario inviare unitamente alla domanda di partecipazione una “</a:t>
            </a:r>
            <a:r>
              <a:rPr lang="en-GB" sz="1513" b="1"/>
              <a:t>Lettera di Intenti Nominativa</a:t>
            </a:r>
            <a:r>
              <a:rPr lang="en-GB" sz="1513"/>
              <a:t>”. Il modulo dovrà essere inviato firmato a relint(at)scpol.unifi.it. Si invitano tutti gli studenti a prendere contatto con le aziende di interesse con largo anticipo. Tali contatti possono avvenire preliminarmente mediante telefono o via e-mail. Inoltre, si consiglia di chiarire i contenuti, i requisiti, i vincoli di calendario e/o di orario che dovranno essere riportati nel</a:t>
            </a:r>
            <a:r>
              <a:rPr lang="en-GB" sz="1513">
                <a:solidFill>
                  <a:schemeClr val="hlink"/>
                </a:solidFill>
                <a:uFill>
                  <a:noFill/>
                </a:uFill>
                <a:hlinkClick r:id="rId5"/>
              </a:rPr>
              <a:t> </a:t>
            </a:r>
            <a:r>
              <a:rPr lang="en-GB" sz="1513" u="sng">
                <a:solidFill>
                  <a:schemeClr val="hlink"/>
                </a:solidFill>
                <a:hlinkClick r:id="rId5"/>
              </a:rPr>
              <a:t>Learning Agreement for Traineeship</a:t>
            </a:r>
            <a:r>
              <a:rPr lang="en-GB" sz="1513"/>
              <a:t>. Tali contatti preventivi dovrebbero permettere di raccogliere le informazioni necessarie per fare una scelta oculata e consapevole.</a:t>
            </a:r>
            <a:r>
              <a:rPr lang="en-GB" sz="1513">
                <a:solidFill>
                  <a:schemeClr val="hlink"/>
                </a:solidFill>
                <a:uFill>
                  <a:noFill/>
                </a:uFill>
                <a:hlinkClick r:id="rId6"/>
              </a:rPr>
              <a:t> </a:t>
            </a:r>
            <a:r>
              <a:rPr lang="en-GB" sz="1513" u="sng">
                <a:solidFill>
                  <a:schemeClr val="hlink"/>
                </a:solidFill>
                <a:hlinkClick r:id="rId6"/>
              </a:rPr>
              <a:t>Qui puoi trovare</a:t>
            </a:r>
            <a:r>
              <a:rPr lang="en-GB" sz="1513"/>
              <a:t> alcune sedi che hanno ospitato i nostri studenti negli anni passati.</a:t>
            </a:r>
            <a:endParaRPr sz="1513"/>
          </a:p>
          <a:p>
            <a:pPr marL="0" lvl="0" indent="0" algn="l" rtl="0">
              <a:lnSpc>
                <a:spcPct val="115000"/>
              </a:lnSpc>
              <a:spcBef>
                <a:spcPts val="1200"/>
              </a:spcBef>
              <a:spcAft>
                <a:spcPts val="0"/>
              </a:spcAft>
              <a:buClr>
                <a:schemeClr val="dk1"/>
              </a:buClr>
              <a:buSzPts val="358"/>
              <a:buFont typeface="Arial"/>
              <a:buNone/>
            </a:pPr>
            <a:r>
              <a:rPr lang="en-GB" sz="457"/>
              <a:t> </a:t>
            </a:r>
            <a:endParaRPr sz="457"/>
          </a:p>
          <a:p>
            <a:pPr marL="0" lvl="0" indent="0" algn="l" rtl="0">
              <a:lnSpc>
                <a:spcPct val="100000"/>
              </a:lnSpc>
              <a:spcBef>
                <a:spcPts val="1200"/>
              </a:spcBef>
              <a:spcAft>
                <a:spcPts val="0"/>
              </a:spcAft>
              <a:buSzPts val="358"/>
              <a:buNone/>
            </a:pPr>
            <a:endParaRPr sz="1140"/>
          </a:p>
        </p:txBody>
      </p:sp>
      <p:sp>
        <p:nvSpPr>
          <p:cNvPr id="259" name="Google Shape;259;p3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25</a:t>
            </a:fld>
            <a:endParaRPr/>
          </a:p>
        </p:txBody>
      </p:sp>
      <p:sp>
        <p:nvSpPr>
          <p:cNvPr id="260" name="Google Shape;260;p34"/>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F (Erasmus + traineeship)</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5"/>
          <p:cNvSpPr txBox="1">
            <a:spLocks noGrp="1"/>
          </p:cNvSpPr>
          <p:nvPr>
            <p:ph type="body" idx="1"/>
          </p:nvPr>
        </p:nvSpPr>
        <p:spPr>
          <a:xfrm>
            <a:off x="457200" y="1000425"/>
            <a:ext cx="8397900" cy="4732800"/>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15000"/>
              </a:lnSpc>
              <a:spcBef>
                <a:spcPts val="1200"/>
              </a:spcBef>
              <a:spcAft>
                <a:spcPts val="0"/>
              </a:spcAft>
              <a:buClr>
                <a:schemeClr val="dk1"/>
              </a:buClr>
              <a:buSzPts val="275"/>
              <a:buFont typeface="Arial"/>
              <a:buNone/>
            </a:pPr>
            <a:r>
              <a:rPr lang="en-GB" sz="5600" b="1"/>
              <a:t>Dove posso fare l’Erasmus+ Traineeship?</a:t>
            </a:r>
            <a:endParaRPr sz="5600" b="1"/>
          </a:p>
          <a:p>
            <a:pPr marL="0" lvl="0" indent="0" algn="l" rtl="0">
              <a:lnSpc>
                <a:spcPct val="115000"/>
              </a:lnSpc>
              <a:spcBef>
                <a:spcPts val="1200"/>
              </a:spcBef>
              <a:spcAft>
                <a:spcPts val="0"/>
              </a:spcAft>
              <a:buClr>
                <a:schemeClr val="dk1"/>
              </a:buClr>
              <a:buSzPts val="275"/>
              <a:buFont typeface="Arial"/>
              <a:buNone/>
            </a:pPr>
            <a:r>
              <a:rPr lang="en-GB" sz="5600"/>
              <a:t>In un Istituto di istruzione superiore titolare di una Carta Erasmus o in qualsiasi organizzazione pubblica o privata attiva nel mercato del lavoro o in settori quali l'istruzione, la formazione e la gioventù. Ad esempio, tale organizzazione può essere:</a:t>
            </a:r>
            <a:endParaRPr sz="5600"/>
          </a:p>
          <a:p>
            <a:pPr marL="0" lvl="0" indent="0" algn="l" rtl="0">
              <a:lnSpc>
                <a:spcPct val="115000"/>
              </a:lnSpc>
              <a:spcBef>
                <a:spcPts val="1200"/>
              </a:spcBef>
              <a:spcAft>
                <a:spcPts val="0"/>
              </a:spcAft>
              <a:buClr>
                <a:schemeClr val="dk1"/>
              </a:buClr>
              <a:buSzPts val="275"/>
              <a:buFont typeface="Arial"/>
              <a:buNone/>
            </a:pPr>
            <a:r>
              <a:rPr lang="en-GB" sz="5600"/>
              <a:t>- un'impresa pubblica o privata, di piccole, medie o grandi dimensioni (incluse le imprese sociali);</a:t>
            </a:r>
            <a:endParaRPr sz="5600"/>
          </a:p>
          <a:p>
            <a:pPr marL="0" lvl="0" indent="0" algn="l" rtl="0">
              <a:lnSpc>
                <a:spcPct val="115000"/>
              </a:lnSpc>
              <a:spcBef>
                <a:spcPts val="1200"/>
              </a:spcBef>
              <a:spcAft>
                <a:spcPts val="0"/>
              </a:spcAft>
              <a:buClr>
                <a:schemeClr val="dk1"/>
              </a:buClr>
              <a:buSzPts val="275"/>
              <a:buFont typeface="Arial"/>
              <a:buNone/>
            </a:pPr>
            <a:r>
              <a:rPr lang="en-GB" sz="5600"/>
              <a:t>- un ente pubblico a livello locale, regionale o nazionale;</a:t>
            </a:r>
            <a:endParaRPr sz="5600"/>
          </a:p>
          <a:p>
            <a:pPr marL="0" lvl="0" indent="0" algn="l" rtl="0">
              <a:lnSpc>
                <a:spcPct val="115000"/>
              </a:lnSpc>
              <a:spcBef>
                <a:spcPts val="1200"/>
              </a:spcBef>
              <a:spcAft>
                <a:spcPts val="0"/>
              </a:spcAft>
              <a:buClr>
                <a:schemeClr val="dk1"/>
              </a:buClr>
              <a:buSzPts val="275"/>
              <a:buFont typeface="Arial"/>
              <a:buNone/>
            </a:pPr>
            <a:r>
              <a:rPr lang="en-GB" sz="5600"/>
              <a:t>- una parte sociale o altro rappresentante del mondo del lavoro, comprese camere di commercio, ordini di artigiani o professionisti e associazioni sindacali;</a:t>
            </a:r>
            <a:endParaRPr sz="5600"/>
          </a:p>
          <a:p>
            <a:pPr marL="0" lvl="0" indent="0" algn="l" rtl="0">
              <a:lnSpc>
                <a:spcPct val="115000"/>
              </a:lnSpc>
              <a:spcBef>
                <a:spcPts val="1200"/>
              </a:spcBef>
              <a:spcAft>
                <a:spcPts val="0"/>
              </a:spcAft>
              <a:buClr>
                <a:schemeClr val="dk1"/>
              </a:buClr>
              <a:buSzPts val="275"/>
              <a:buFont typeface="Arial"/>
              <a:buNone/>
            </a:pPr>
            <a:r>
              <a:rPr lang="en-GB" sz="5600"/>
              <a:t>- un istituto di ricerca;</a:t>
            </a:r>
            <a:endParaRPr sz="5600"/>
          </a:p>
          <a:p>
            <a:pPr marL="0" lvl="0" indent="0" algn="l" rtl="0">
              <a:lnSpc>
                <a:spcPct val="115000"/>
              </a:lnSpc>
              <a:spcBef>
                <a:spcPts val="1200"/>
              </a:spcBef>
              <a:spcAft>
                <a:spcPts val="0"/>
              </a:spcAft>
              <a:buClr>
                <a:schemeClr val="dk1"/>
              </a:buClr>
              <a:buSzPts val="275"/>
              <a:buFont typeface="Arial"/>
              <a:buNone/>
            </a:pPr>
            <a:r>
              <a:rPr lang="en-GB" sz="5600"/>
              <a:t>- una fondazione;</a:t>
            </a:r>
            <a:endParaRPr sz="5600"/>
          </a:p>
          <a:p>
            <a:pPr marL="0" lvl="0" indent="0" algn="l" rtl="0">
              <a:lnSpc>
                <a:spcPct val="115000"/>
              </a:lnSpc>
              <a:spcBef>
                <a:spcPts val="1200"/>
              </a:spcBef>
              <a:spcAft>
                <a:spcPts val="0"/>
              </a:spcAft>
              <a:buClr>
                <a:schemeClr val="dk1"/>
              </a:buClr>
              <a:buSzPts val="275"/>
              <a:buFont typeface="Arial"/>
              <a:buNone/>
            </a:pPr>
            <a:r>
              <a:rPr lang="en-GB" sz="5600"/>
              <a:t>- una scuola/istituto/centro educativo (a qualsiasi livello, dall'istruzione pre-scolastica a quella secondaria superiore, inclusa l'istruzione professionale e quella per adulti);</a:t>
            </a:r>
            <a:endParaRPr sz="5600"/>
          </a:p>
          <a:p>
            <a:pPr marL="0" lvl="0" indent="0" algn="l" rtl="0">
              <a:lnSpc>
                <a:spcPct val="115000"/>
              </a:lnSpc>
              <a:spcBef>
                <a:spcPts val="1200"/>
              </a:spcBef>
              <a:spcAft>
                <a:spcPts val="0"/>
              </a:spcAft>
              <a:buClr>
                <a:schemeClr val="dk1"/>
              </a:buClr>
              <a:buSzPts val="275"/>
              <a:buFont typeface="Arial"/>
              <a:buNone/>
            </a:pPr>
            <a:r>
              <a:rPr lang="en-GB" sz="5600"/>
              <a:t>- un'organizzazione senza scopo di lucro, un'associazione o una ONG;</a:t>
            </a:r>
            <a:endParaRPr sz="5600"/>
          </a:p>
          <a:p>
            <a:pPr marL="0" lvl="0" indent="0" algn="l" rtl="0">
              <a:lnSpc>
                <a:spcPct val="115000"/>
              </a:lnSpc>
              <a:spcBef>
                <a:spcPts val="1200"/>
              </a:spcBef>
              <a:spcAft>
                <a:spcPts val="0"/>
              </a:spcAft>
              <a:buClr>
                <a:schemeClr val="dk1"/>
              </a:buClr>
              <a:buSzPts val="275"/>
              <a:buFont typeface="Arial"/>
              <a:buNone/>
            </a:pPr>
            <a:r>
              <a:rPr lang="en-GB" sz="5600"/>
              <a:t>- un organismo per l'orientamento professionale, la consulenza professionale e i servizi di informazione.</a:t>
            </a:r>
            <a:endParaRPr sz="5600"/>
          </a:p>
          <a:p>
            <a:pPr marL="0" lvl="0" indent="0" algn="l" rtl="0">
              <a:lnSpc>
                <a:spcPct val="115000"/>
              </a:lnSpc>
              <a:spcBef>
                <a:spcPts val="1200"/>
              </a:spcBef>
              <a:spcAft>
                <a:spcPts val="0"/>
              </a:spcAft>
              <a:buClr>
                <a:schemeClr val="dk1"/>
              </a:buClr>
              <a:buSzPts val="275"/>
              <a:buFont typeface="Arial"/>
              <a:buNone/>
            </a:pPr>
            <a:r>
              <a:rPr lang="en-GB" sz="5600" b="1"/>
              <a:t>Ogni organizzazione partecipante deve avere sede in un paese aderente al programma.</a:t>
            </a:r>
            <a:endParaRPr sz="5600" b="1"/>
          </a:p>
          <a:p>
            <a:pPr marL="0" lvl="0" indent="0" algn="l" rtl="0">
              <a:lnSpc>
                <a:spcPct val="115000"/>
              </a:lnSpc>
              <a:spcBef>
                <a:spcPts val="1200"/>
              </a:spcBef>
              <a:spcAft>
                <a:spcPts val="0"/>
              </a:spcAft>
              <a:buClr>
                <a:schemeClr val="dk1"/>
              </a:buClr>
              <a:buSzPts val="275"/>
              <a:buFont typeface="Arial"/>
              <a:buNone/>
            </a:pPr>
            <a:r>
              <a:rPr lang="en-GB" sz="5600" b="1"/>
              <a:t>Sono escluse le istituzioni comunitarie</a:t>
            </a:r>
            <a:r>
              <a:rPr lang="en-GB" sz="5600"/>
              <a:t> e altri enti comunitari, quindi, le agenzie specializzate e le organizzazioni che gestiscono programmi comunitari come le agenzie nazionali. Sono ecluse anche le Rappresentanze diplomatiche nazionali del paese di appartenenza dello studente e presenti nel paese ospitante quali Ambasciate o Consolati.</a:t>
            </a:r>
            <a:endParaRPr sz="5600"/>
          </a:p>
          <a:p>
            <a:pPr marL="0" lvl="0" indent="0" algn="l" rtl="0">
              <a:lnSpc>
                <a:spcPct val="100000"/>
              </a:lnSpc>
              <a:spcBef>
                <a:spcPts val="1200"/>
              </a:spcBef>
              <a:spcAft>
                <a:spcPts val="0"/>
              </a:spcAft>
              <a:buSzPct val="225000"/>
              <a:buNone/>
            </a:pPr>
            <a:endParaRPr/>
          </a:p>
        </p:txBody>
      </p:sp>
      <p:sp>
        <p:nvSpPr>
          <p:cNvPr id="267" name="Google Shape;267;p3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26</a:t>
            </a:fld>
            <a:endParaRPr/>
          </a:p>
        </p:txBody>
      </p:sp>
      <p:sp>
        <p:nvSpPr>
          <p:cNvPr id="268" name="Google Shape;268;p35"/>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F (Erasmus + traineeship)</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6"/>
          <p:cNvSpPr txBox="1">
            <a:spLocks noGrp="1"/>
          </p:cNvSpPr>
          <p:nvPr>
            <p:ph type="body" idx="1"/>
          </p:nvPr>
        </p:nvSpPr>
        <p:spPr>
          <a:xfrm>
            <a:off x="457200" y="1313725"/>
            <a:ext cx="8229600" cy="54516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00B050"/>
              </a:buClr>
              <a:buSzPts val="1600"/>
              <a:buNone/>
            </a:pPr>
            <a:r>
              <a:rPr lang="en-GB" sz="1600">
                <a:solidFill>
                  <a:srgbClr val="00B050"/>
                </a:solidFill>
              </a:rPr>
              <a:t>PRIMA</a:t>
            </a:r>
            <a:r>
              <a:rPr lang="en-GB" sz="1600"/>
              <a:t>:</a:t>
            </a:r>
            <a:endParaRPr sz="1600">
              <a:latin typeface="Arial"/>
              <a:ea typeface="Arial"/>
              <a:cs typeface="Arial"/>
              <a:sym typeface="Arial"/>
            </a:endParaRPr>
          </a:p>
          <a:p>
            <a:pPr marL="457200" lvl="0" indent="-322580" algn="l" rtl="0">
              <a:lnSpc>
                <a:spcPct val="115000"/>
              </a:lnSpc>
              <a:spcBef>
                <a:spcPts val="500"/>
              </a:spcBef>
              <a:spcAft>
                <a:spcPts val="0"/>
              </a:spcAft>
              <a:buSzPts val="1600"/>
              <a:buFont typeface="Arial"/>
              <a:buChar char="•"/>
            </a:pPr>
            <a:r>
              <a:rPr lang="en-GB" sz="1600">
                <a:latin typeface="Arial"/>
                <a:ea typeface="Arial"/>
                <a:cs typeface="Arial"/>
                <a:sym typeface="Arial"/>
              </a:rPr>
              <a:t>Per ottenere il riconoscimento delle attività svolte all’estero e usufruire dei contributi previsti, le attività devono essere indicate all’interno del </a:t>
            </a:r>
            <a:r>
              <a:rPr lang="en-GB" sz="1600" u="sng">
                <a:solidFill>
                  <a:schemeClr val="hlink"/>
                </a:solidFill>
                <a:latin typeface="Arial"/>
                <a:ea typeface="Arial"/>
                <a:cs typeface="Arial"/>
                <a:sym typeface="Arial"/>
                <a:hlinkClick r:id="rId3"/>
              </a:rPr>
              <a:t>Learning Agreement for traineeship</a:t>
            </a:r>
            <a:r>
              <a:rPr lang="en-GB" sz="1600">
                <a:latin typeface="Arial"/>
                <a:ea typeface="Arial"/>
                <a:cs typeface="Arial"/>
                <a:sym typeface="Arial"/>
              </a:rPr>
              <a:t>, dopo la valutazione della coerenza del programma di tirocinio con la laurea o il titolo di studio che sarà conseguito presso l’Università di Firenze. Le attività devono essere approvate dall’Università degli Studi di Firenze e della Istituzione straniera ospitante, prima della partenza.</a:t>
            </a:r>
            <a:endParaRPr sz="1600">
              <a:latin typeface="Arial"/>
              <a:ea typeface="Arial"/>
              <a:cs typeface="Arial"/>
              <a:sym typeface="Arial"/>
            </a:endParaRPr>
          </a:p>
          <a:p>
            <a:pPr marL="457200" lvl="0" indent="-322580" algn="l" rtl="0">
              <a:lnSpc>
                <a:spcPct val="115000"/>
              </a:lnSpc>
              <a:spcBef>
                <a:spcPts val="0"/>
              </a:spcBef>
              <a:spcAft>
                <a:spcPts val="0"/>
              </a:spcAft>
              <a:buSzPts val="1600"/>
              <a:buFont typeface="Arial"/>
              <a:buChar char="•"/>
            </a:pPr>
            <a:r>
              <a:rPr lang="en-GB" sz="1600">
                <a:latin typeface="Arial"/>
                <a:ea typeface="Arial"/>
                <a:cs typeface="Arial"/>
                <a:sym typeface="Arial"/>
              </a:rPr>
              <a:t>Gli studenti idonei e accettati dagli enti con cui la Scuola di Scienze Politiche è convenzionata, dovranno recarsi all'Ufficio Mobilità Studentesca dell'Area Servizi alla Didattica del Rettorato (via della Pergola 60), per la firma del contratto Erasmus nei giorni che saranno indicati per e-mail. L'Ufficio è aperto il lunedì, mercoledì, venerdì: ore 9 - 13 - martedì, giovedì: ore 15 - 16.30.</a:t>
            </a:r>
            <a:endParaRPr sz="1600">
              <a:latin typeface="Arial"/>
              <a:ea typeface="Arial"/>
              <a:cs typeface="Arial"/>
              <a:sym typeface="Arial"/>
            </a:endParaRPr>
          </a:p>
          <a:p>
            <a:pPr marL="0" lvl="0" indent="0" algn="l" rtl="0">
              <a:lnSpc>
                <a:spcPct val="100000"/>
              </a:lnSpc>
              <a:spcBef>
                <a:spcPts val="320"/>
              </a:spcBef>
              <a:spcAft>
                <a:spcPts val="0"/>
              </a:spcAft>
              <a:buSzPts val="2571"/>
              <a:buNone/>
            </a:pPr>
            <a:r>
              <a:rPr lang="en-GB" sz="1500">
                <a:solidFill>
                  <a:srgbClr val="F0DA00"/>
                </a:solidFill>
              </a:rPr>
              <a:t>DURANTE:</a:t>
            </a:r>
            <a:endParaRPr sz="1600">
              <a:latin typeface="Arial"/>
              <a:ea typeface="Arial"/>
              <a:cs typeface="Arial"/>
              <a:sym typeface="Arial"/>
            </a:endParaRPr>
          </a:p>
          <a:p>
            <a:pPr marL="457200" lvl="0" indent="-322580" algn="l" rtl="0">
              <a:lnSpc>
                <a:spcPct val="115000"/>
              </a:lnSpc>
              <a:spcBef>
                <a:spcPts val="500"/>
              </a:spcBef>
              <a:spcAft>
                <a:spcPts val="0"/>
              </a:spcAft>
              <a:buSzPts val="1600"/>
              <a:buFont typeface="Arial"/>
              <a:buChar char="•"/>
            </a:pPr>
            <a:r>
              <a:rPr lang="en-GB" sz="1600">
                <a:latin typeface="Arial"/>
                <a:ea typeface="Arial"/>
                <a:cs typeface="Arial"/>
                <a:sym typeface="Arial"/>
              </a:rPr>
              <a:t>CERTIFICATO DI ARRIVO. Non appena lo studente inizia il tirocinio, è necessario far compilare, firmare e timbrare all'ente il modulo di Attestazione di Periodo, nella sezione 'Arrivo'. Il certificato deve essere inviato all'Ufficio Mobilità Studentesca dell'Area Servizi alla Didattica del Rettorato, tramite l'indirizzo di posta elettronica  outgoing.erasmus@unifi.it</a:t>
            </a:r>
            <a:endParaRPr/>
          </a:p>
        </p:txBody>
      </p:sp>
      <p:sp>
        <p:nvSpPr>
          <p:cNvPr id="274" name="Google Shape;274;p36"/>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F (Erasmus + traineeship)</a:t>
            </a:r>
            <a:endParaRPr/>
          </a:p>
        </p:txBody>
      </p:sp>
      <p:sp>
        <p:nvSpPr>
          <p:cNvPr id="275" name="Google Shape;275;p36">
            <a:hlinkClick r:id="rId4"/>
          </p:cNvPr>
          <p:cNvSpPr txBox="1"/>
          <p:nvPr/>
        </p:nvSpPr>
        <p:spPr>
          <a:xfrm>
            <a:off x="994925" y="916825"/>
            <a:ext cx="6861000" cy="3969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rgbClr val="000000"/>
                </a:solidFill>
                <a:latin typeface="Arial"/>
                <a:ea typeface="Arial"/>
                <a:cs typeface="Arial"/>
                <a:sym typeface="Arial"/>
              </a:rPr>
              <a:t>https://www.sc-politiche.unifi.it/vp-374-prima-durante-e-dopo-il-traineeship.html</a:t>
            </a:r>
            <a:endParaRPr sz="1400" b="0" i="0" u="none" strike="noStrike" cap="none">
              <a:solidFill>
                <a:srgbClr val="000000"/>
              </a:solidFill>
              <a:latin typeface="Arial"/>
              <a:ea typeface="Arial"/>
              <a:cs typeface="Arial"/>
              <a:sym typeface="Arial"/>
            </a:endParaRPr>
          </a:p>
        </p:txBody>
      </p:sp>
      <p:sp>
        <p:nvSpPr>
          <p:cNvPr id="276" name="Google Shape;276;p3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37"/>
          <p:cNvSpPr txBox="1">
            <a:spLocks noGrp="1"/>
          </p:cNvSpPr>
          <p:nvPr>
            <p:ph type="body" idx="1"/>
          </p:nvPr>
        </p:nvSpPr>
        <p:spPr>
          <a:xfrm>
            <a:off x="457200" y="1313725"/>
            <a:ext cx="8229600" cy="545160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100000"/>
              </a:lnSpc>
              <a:spcBef>
                <a:spcPts val="320"/>
              </a:spcBef>
              <a:spcAft>
                <a:spcPts val="0"/>
              </a:spcAft>
              <a:buSzPct val="171428"/>
              <a:buNone/>
            </a:pPr>
            <a:r>
              <a:rPr lang="en-GB" sz="1500">
                <a:solidFill>
                  <a:srgbClr val="FF0000"/>
                </a:solidFill>
              </a:rPr>
              <a:t>DOPO</a:t>
            </a:r>
            <a:r>
              <a:rPr lang="en-GB" sz="1500"/>
              <a:t>:</a:t>
            </a:r>
            <a:endParaRPr sz="1600">
              <a:latin typeface="Arial"/>
              <a:ea typeface="Arial"/>
              <a:cs typeface="Arial"/>
              <a:sym typeface="Arial"/>
            </a:endParaRPr>
          </a:p>
          <a:p>
            <a:pPr marL="457200" lvl="0" indent="-307340" algn="l" rtl="0">
              <a:lnSpc>
                <a:spcPct val="115000"/>
              </a:lnSpc>
              <a:spcBef>
                <a:spcPts val="500"/>
              </a:spcBef>
              <a:spcAft>
                <a:spcPts val="0"/>
              </a:spcAft>
              <a:buSzPct val="100000"/>
              <a:buFont typeface="Arial"/>
              <a:buChar char="•"/>
            </a:pPr>
            <a:r>
              <a:rPr lang="en-GB" sz="1600">
                <a:latin typeface="Arial"/>
                <a:ea typeface="Arial"/>
                <a:cs typeface="Arial"/>
                <a:sym typeface="Arial"/>
              </a:rPr>
              <a:t>CERTIFICATO DI PARTENZA e TRANSCRIPT of WORK. L'ultimo giorno di tirocinio, gli studenti dovranno far compilare, firmare e timbrare all'ente il modulo di Attestazione di Periodo, nella sezione 'Partenza'. Il certificato deve essere inviato all'Ufficio Mobilità Studentesca dell'Area Servizi alla Didattica del Rettorato, via della Pergola 60, tramite l'indirizzo di posta elettronica outgoing.erasmus@unifi.it e consegnato in originale allo stesso Ufficio entro 15 giorni dalla fine della mobilità. Contestualmente, lo studente dovrà consegnare il Transcript of Work, debitamente compilato, timbrato e firmato dall'ente presso cui ha svolto il tirocinio.</a:t>
            </a:r>
            <a:endParaRPr sz="1600">
              <a:latin typeface="Arial"/>
              <a:ea typeface="Arial"/>
              <a:cs typeface="Arial"/>
              <a:sym typeface="Arial"/>
            </a:endParaRPr>
          </a:p>
          <a:p>
            <a:pPr marL="914400" lvl="1" indent="-307340" algn="l" rtl="0">
              <a:lnSpc>
                <a:spcPct val="115000"/>
              </a:lnSpc>
              <a:spcBef>
                <a:spcPts val="0"/>
              </a:spcBef>
              <a:spcAft>
                <a:spcPts val="0"/>
              </a:spcAft>
              <a:buSzPct val="100000"/>
              <a:buFont typeface="Arial"/>
              <a:buChar char="–"/>
            </a:pPr>
            <a:r>
              <a:rPr lang="en-GB" sz="1600">
                <a:latin typeface="Arial"/>
                <a:ea typeface="Arial"/>
                <a:cs typeface="Arial"/>
                <a:sym typeface="Arial"/>
              </a:rPr>
              <a:t>ATTENZIONE: </a:t>
            </a:r>
            <a:r>
              <a:rPr lang="en-GB" sz="1600" i="1">
                <a:latin typeface="Arial"/>
                <a:ea typeface="Arial"/>
                <a:cs typeface="Arial"/>
                <a:sym typeface="Arial"/>
              </a:rPr>
              <a:t>Al rientro l’Ufficio Mobilità Studentesca dell'Area Servizi alla Didattica del Rettorato verificherà la congruenza tra i mesi e giorni di borsa erogati e quelli effettivamente fatti all’estero. Ogni difformità negativa comporterà il recupero degli importi erogati in eccesso.</a:t>
            </a:r>
            <a:endParaRPr sz="1600" i="1">
              <a:latin typeface="Arial"/>
              <a:ea typeface="Arial"/>
              <a:cs typeface="Arial"/>
              <a:sym typeface="Arial"/>
            </a:endParaRPr>
          </a:p>
          <a:p>
            <a:pPr marL="457200" lvl="0" indent="-307340" algn="l" rtl="0">
              <a:lnSpc>
                <a:spcPct val="115000"/>
              </a:lnSpc>
              <a:spcBef>
                <a:spcPts val="0"/>
              </a:spcBef>
              <a:spcAft>
                <a:spcPts val="0"/>
              </a:spcAft>
              <a:buSzPct val="100000"/>
              <a:buFont typeface="Arial"/>
              <a:buChar char="•"/>
            </a:pPr>
            <a:r>
              <a:rPr lang="en-GB" sz="1600">
                <a:latin typeface="Arial"/>
                <a:ea typeface="Arial"/>
                <a:cs typeface="Arial"/>
                <a:sym typeface="Arial"/>
              </a:rPr>
              <a:t>Riconoscimento del Tirocinio e dei CFU</a:t>
            </a:r>
            <a:endParaRPr sz="1600">
              <a:latin typeface="Arial"/>
              <a:ea typeface="Arial"/>
              <a:cs typeface="Arial"/>
              <a:sym typeface="Arial"/>
            </a:endParaRPr>
          </a:p>
          <a:p>
            <a:pPr marL="914400" lvl="1" indent="-307340" algn="l" rtl="0">
              <a:lnSpc>
                <a:spcPct val="115000"/>
              </a:lnSpc>
              <a:spcBef>
                <a:spcPts val="0"/>
              </a:spcBef>
              <a:spcAft>
                <a:spcPts val="0"/>
              </a:spcAft>
              <a:buSzPct val="100000"/>
              <a:buFont typeface="Arial"/>
              <a:buChar char="–"/>
            </a:pPr>
            <a:r>
              <a:rPr lang="en-GB" sz="1600">
                <a:latin typeface="Arial"/>
                <a:ea typeface="Arial"/>
                <a:cs typeface="Arial"/>
                <a:sym typeface="Arial"/>
              </a:rPr>
              <a:t>L’ente ospitante rilascerà il Transcript of Work e il Learning Agreement (After the Mobility) allo studente o al Servizio Relazioni Internazionali della Scuola di Scienze Politiche (spesso anche dopo diverse settimane). </a:t>
            </a:r>
            <a:endParaRPr sz="1600">
              <a:latin typeface="Arial"/>
              <a:ea typeface="Arial"/>
              <a:cs typeface="Arial"/>
              <a:sym typeface="Arial"/>
            </a:endParaRPr>
          </a:p>
          <a:p>
            <a:pPr marL="914400" lvl="1" indent="-307340" algn="l" rtl="0">
              <a:lnSpc>
                <a:spcPct val="115000"/>
              </a:lnSpc>
              <a:spcBef>
                <a:spcPts val="0"/>
              </a:spcBef>
              <a:spcAft>
                <a:spcPts val="0"/>
              </a:spcAft>
              <a:buSzPct val="100000"/>
              <a:buFont typeface="Arial"/>
              <a:buChar char="–"/>
            </a:pPr>
            <a:r>
              <a:rPr lang="en-GB" sz="1600">
                <a:latin typeface="Arial"/>
                <a:ea typeface="Arial"/>
                <a:cs typeface="Arial"/>
                <a:sym typeface="Arial"/>
              </a:rPr>
              <a:t>ricevuto il Transcript, il Servizio Relazioni Internazionali contatterà via email lo studente, il quale dovrà: </a:t>
            </a:r>
            <a:endParaRPr sz="1600">
              <a:latin typeface="Arial"/>
              <a:ea typeface="Arial"/>
              <a:cs typeface="Arial"/>
              <a:sym typeface="Arial"/>
            </a:endParaRPr>
          </a:p>
          <a:p>
            <a:pPr marL="1371600" lvl="2" indent="-307340" algn="l" rtl="0">
              <a:lnSpc>
                <a:spcPct val="115000"/>
              </a:lnSpc>
              <a:spcBef>
                <a:spcPts val="0"/>
              </a:spcBef>
              <a:spcAft>
                <a:spcPts val="0"/>
              </a:spcAft>
              <a:buSzPct val="100000"/>
              <a:buFont typeface="Arial"/>
              <a:buChar char="•"/>
            </a:pPr>
            <a:r>
              <a:rPr lang="en-GB" sz="1600">
                <a:latin typeface="Arial"/>
                <a:ea typeface="Arial"/>
                <a:cs typeface="Arial"/>
                <a:sym typeface="Arial"/>
              </a:rPr>
              <a:t>compilare la testimonianza sull’esperienza Erasmus+ per aiutare gli altri studenti della Scuola di Scienze Politiche. Le testimonianze raccolte saranno pubblicate sul sito web della Scuola </a:t>
            </a:r>
            <a:endParaRPr sz="1600">
              <a:latin typeface="Arial"/>
              <a:ea typeface="Arial"/>
              <a:cs typeface="Arial"/>
              <a:sym typeface="Arial"/>
            </a:endParaRPr>
          </a:p>
          <a:p>
            <a:pPr marL="1371600" lvl="2" indent="-307340" algn="l" rtl="0">
              <a:lnSpc>
                <a:spcPct val="115000"/>
              </a:lnSpc>
              <a:spcBef>
                <a:spcPts val="0"/>
              </a:spcBef>
              <a:spcAft>
                <a:spcPts val="0"/>
              </a:spcAft>
              <a:buSzPct val="100000"/>
              <a:buFont typeface="Arial"/>
              <a:buChar char="•"/>
            </a:pPr>
            <a:r>
              <a:rPr lang="en-GB" sz="1600">
                <a:latin typeface="Arial"/>
                <a:ea typeface="Arial"/>
                <a:cs typeface="Arial"/>
                <a:sym typeface="Arial"/>
              </a:rPr>
              <a:t>Compilare il form online per registrare il riconoscimento   </a:t>
            </a:r>
            <a:endParaRPr sz="1600">
              <a:latin typeface="Arial"/>
              <a:ea typeface="Arial"/>
              <a:cs typeface="Arial"/>
              <a:sym typeface="Arial"/>
            </a:endParaRPr>
          </a:p>
          <a:p>
            <a:pPr marL="1371600" lvl="2" indent="-307340" algn="l" rtl="0">
              <a:lnSpc>
                <a:spcPct val="115000"/>
              </a:lnSpc>
              <a:spcBef>
                <a:spcPts val="0"/>
              </a:spcBef>
              <a:spcAft>
                <a:spcPts val="0"/>
              </a:spcAft>
              <a:buSzPct val="100000"/>
              <a:buFont typeface="Arial"/>
              <a:buChar char="•"/>
            </a:pPr>
            <a:r>
              <a:rPr lang="en-GB" sz="1600">
                <a:latin typeface="Arial"/>
                <a:ea typeface="Arial"/>
                <a:cs typeface="Arial"/>
                <a:sym typeface="Arial"/>
              </a:rPr>
              <a:t>compilare il Modulo di Riconoscimento e consegnarlo firmato al Servizio Relazioni Internazionali (</a:t>
            </a:r>
            <a:r>
              <a:rPr lang="en-GB" sz="1600" u="sng">
                <a:solidFill>
                  <a:schemeClr val="hlink"/>
                </a:solidFill>
                <a:latin typeface="Arial"/>
                <a:ea typeface="Arial"/>
                <a:cs typeface="Arial"/>
                <a:sym typeface="Arial"/>
                <a:hlinkClick r:id="rId3"/>
              </a:rPr>
              <a:t>relint@scpol.unifi.it</a:t>
            </a:r>
            <a:r>
              <a:rPr lang="en-GB" sz="1600">
                <a:latin typeface="Arial"/>
                <a:ea typeface="Arial"/>
                <a:cs typeface="Arial"/>
                <a:sym typeface="Arial"/>
              </a:rPr>
              <a:t>) </a:t>
            </a:r>
            <a:endParaRPr sz="1600">
              <a:latin typeface="Arial"/>
              <a:ea typeface="Arial"/>
              <a:cs typeface="Arial"/>
              <a:sym typeface="Arial"/>
            </a:endParaRPr>
          </a:p>
          <a:p>
            <a:pPr marL="914400" lvl="1" indent="-307340" algn="l" rtl="0">
              <a:lnSpc>
                <a:spcPct val="115000"/>
              </a:lnSpc>
              <a:spcBef>
                <a:spcPts val="0"/>
              </a:spcBef>
              <a:spcAft>
                <a:spcPts val="0"/>
              </a:spcAft>
              <a:buSzPct val="100000"/>
              <a:buFont typeface="Arial"/>
              <a:buChar char="–"/>
            </a:pPr>
            <a:r>
              <a:rPr lang="en-GB" sz="1600">
                <a:latin typeface="Arial"/>
                <a:ea typeface="Arial"/>
                <a:cs typeface="Arial"/>
                <a:sym typeface="Arial"/>
              </a:rPr>
              <a:t>Il Delegato procederà alla convalida e, una volta approvato, il riconoscimento sarà inviato alla segreteria studenti per la registrazione in carriera e allo studente per presa visione.</a:t>
            </a:r>
            <a:endParaRPr/>
          </a:p>
        </p:txBody>
      </p:sp>
      <p:sp>
        <p:nvSpPr>
          <p:cNvPr id="282" name="Google Shape;282;p37"/>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Procedura F (Erasmus + traineeship)</a:t>
            </a:r>
            <a:endParaRPr/>
          </a:p>
        </p:txBody>
      </p:sp>
      <p:sp>
        <p:nvSpPr>
          <p:cNvPr id="283" name="Google Shape;283;p37">
            <a:hlinkClick r:id="rId4"/>
          </p:cNvPr>
          <p:cNvSpPr txBox="1"/>
          <p:nvPr/>
        </p:nvSpPr>
        <p:spPr>
          <a:xfrm>
            <a:off x="994925" y="916825"/>
            <a:ext cx="6861000" cy="3969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rgbClr val="000000"/>
                </a:solidFill>
                <a:latin typeface="Arial"/>
                <a:ea typeface="Arial"/>
                <a:cs typeface="Arial"/>
                <a:sym typeface="Arial"/>
              </a:rPr>
              <a:t>https://www.sc-politiche.unifi.it/vp-374-prima-durante-e-dopo-il-traineeship.html</a:t>
            </a:r>
            <a:endParaRPr sz="1400" b="0" i="0" u="none" strike="noStrike" cap="none">
              <a:solidFill>
                <a:srgbClr val="000000"/>
              </a:solidFill>
              <a:latin typeface="Arial"/>
              <a:ea typeface="Arial"/>
              <a:cs typeface="Arial"/>
              <a:sym typeface="Arial"/>
            </a:endParaRPr>
          </a:p>
        </p:txBody>
      </p:sp>
      <p:sp>
        <p:nvSpPr>
          <p:cNvPr id="284" name="Google Shape;284;p3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38"/>
          <p:cNvSpPr txBox="1">
            <a:spLocks noGrp="1"/>
          </p:cNvSpPr>
          <p:nvPr>
            <p:ph type="body" idx="1"/>
          </p:nvPr>
        </p:nvSpPr>
        <p:spPr>
          <a:xfrm>
            <a:off x="944452" y="3498728"/>
            <a:ext cx="7772400" cy="1500300"/>
          </a:xfrm>
          <a:prstGeom prst="rect">
            <a:avLst/>
          </a:prstGeom>
          <a:noFill/>
          <a:ln>
            <a:noFill/>
          </a:ln>
        </p:spPr>
        <p:txBody>
          <a:bodyPr spcFirstLastPara="1" wrap="square" lIns="91425" tIns="45700" rIns="91425" bIns="45700" anchor="b" anchorCtr="0">
            <a:normAutofit/>
          </a:bodyPr>
          <a:lstStyle/>
          <a:p>
            <a:pPr marL="0" lvl="0" indent="0" algn="r" rtl="0">
              <a:lnSpc>
                <a:spcPct val="100000"/>
              </a:lnSpc>
              <a:spcBef>
                <a:spcPts val="0"/>
              </a:spcBef>
              <a:spcAft>
                <a:spcPts val="0"/>
              </a:spcAft>
              <a:buSzPts val="4400"/>
              <a:buNone/>
            </a:pPr>
            <a:r>
              <a:rPr lang="en-GB"/>
              <a:t>Altre opportunità di tirocinio interne all’università</a:t>
            </a:r>
            <a:endParaRPr/>
          </a:p>
        </p:txBody>
      </p:sp>
      <p:sp>
        <p:nvSpPr>
          <p:cNvPr id="290" name="Google Shape;290;p3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2"/>
          <p:cNvSpPr txBox="1">
            <a:spLocks noGrp="1"/>
          </p:cNvSpPr>
          <p:nvPr>
            <p:ph type="body" idx="1"/>
          </p:nvPr>
        </p:nvSpPr>
        <p:spPr>
          <a:xfrm>
            <a:off x="944452" y="3498728"/>
            <a:ext cx="7772400" cy="1500300"/>
          </a:xfrm>
          <a:prstGeom prst="rect">
            <a:avLst/>
          </a:prstGeom>
          <a:noFill/>
          <a:ln>
            <a:noFill/>
          </a:ln>
        </p:spPr>
        <p:txBody>
          <a:bodyPr spcFirstLastPara="1" wrap="square" lIns="91425" tIns="45700" rIns="91425" bIns="45700" anchor="b" anchorCtr="0">
            <a:normAutofit/>
          </a:bodyPr>
          <a:lstStyle/>
          <a:p>
            <a:pPr marL="0" lvl="0" indent="0" algn="r" rtl="0">
              <a:lnSpc>
                <a:spcPct val="100000"/>
              </a:lnSpc>
              <a:spcBef>
                <a:spcPts val="880"/>
              </a:spcBef>
              <a:spcAft>
                <a:spcPts val="0"/>
              </a:spcAft>
              <a:buSzPts val="4400"/>
              <a:buNone/>
            </a:pPr>
            <a:r>
              <a:rPr lang="en-GB"/>
              <a:t>Risorse web</a:t>
            </a:r>
            <a:endParaRPr/>
          </a:p>
        </p:txBody>
      </p:sp>
      <p:sp>
        <p:nvSpPr>
          <p:cNvPr id="89" name="Google Shape;89;p1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39"/>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rmAutofit fontScale="92500"/>
          </a:bodyPr>
          <a:lstStyle/>
          <a:p>
            <a:pPr marL="342900" lvl="0" indent="-342900" algn="l" rtl="0">
              <a:lnSpc>
                <a:spcPct val="100000"/>
              </a:lnSpc>
              <a:spcBef>
                <a:spcPts val="0"/>
              </a:spcBef>
              <a:spcAft>
                <a:spcPts val="0"/>
              </a:spcAft>
              <a:buClr>
                <a:schemeClr val="dk1"/>
              </a:buClr>
              <a:buSzPct val="108108"/>
              <a:buChar char="•"/>
            </a:pPr>
            <a:r>
              <a:rPr lang="en-GB"/>
              <a:t>Assistenza alla cattedra:</a:t>
            </a:r>
            <a:endParaRPr/>
          </a:p>
          <a:p>
            <a:pPr marL="742950" lvl="1" indent="-374650" algn="l" rtl="0">
              <a:lnSpc>
                <a:spcPct val="100000"/>
              </a:lnSpc>
              <a:spcBef>
                <a:spcPts val="0"/>
              </a:spcBef>
              <a:spcAft>
                <a:spcPts val="0"/>
              </a:spcAft>
              <a:buClr>
                <a:schemeClr val="dk1"/>
              </a:buClr>
              <a:buSzPct val="123552"/>
              <a:buChar char="–"/>
            </a:pPr>
            <a:r>
              <a:rPr lang="en-GB"/>
              <a:t>Trovare docenti del corso di laurea disponibili ad organizzare attività sostitutive del tirocinio, quali ad es.</a:t>
            </a:r>
            <a:endParaRPr/>
          </a:p>
          <a:p>
            <a:pPr marL="1143000" lvl="2" indent="-292100" algn="l" rtl="0">
              <a:lnSpc>
                <a:spcPct val="100000"/>
              </a:lnSpc>
              <a:spcBef>
                <a:spcPts val="518"/>
              </a:spcBef>
              <a:spcAft>
                <a:spcPts val="0"/>
              </a:spcAft>
              <a:buClr>
                <a:schemeClr val="dk1"/>
              </a:buClr>
              <a:buSzPct val="126126"/>
              <a:buChar char="•"/>
            </a:pPr>
            <a:r>
              <a:rPr lang="en-GB"/>
              <a:t>redazione di un progetto di sviluppo futuro di un lavoro a cui si era  iniziato a collaborare</a:t>
            </a:r>
            <a:endParaRPr/>
          </a:p>
          <a:p>
            <a:pPr marL="1143000" lvl="2" indent="-292100" algn="l" rtl="0">
              <a:lnSpc>
                <a:spcPct val="100000"/>
              </a:lnSpc>
              <a:spcBef>
                <a:spcPts val="518"/>
              </a:spcBef>
              <a:spcAft>
                <a:spcPts val="0"/>
              </a:spcAft>
              <a:buClr>
                <a:schemeClr val="dk1"/>
              </a:buClr>
              <a:buSzPct val="126126"/>
              <a:buChar char="•"/>
            </a:pPr>
            <a:r>
              <a:rPr lang="en-GB"/>
              <a:t>ricerche online di materiali attinenti al tema di lavoro</a:t>
            </a:r>
            <a:endParaRPr/>
          </a:p>
          <a:p>
            <a:pPr marL="1143000" lvl="2" indent="-292100" algn="l" rtl="0">
              <a:lnSpc>
                <a:spcPct val="100000"/>
              </a:lnSpc>
              <a:spcBef>
                <a:spcPts val="518"/>
              </a:spcBef>
              <a:spcAft>
                <a:spcPts val="0"/>
              </a:spcAft>
              <a:buClr>
                <a:schemeClr val="dk1"/>
              </a:buClr>
              <a:buSzPct val="126126"/>
              <a:buChar char="•"/>
            </a:pPr>
            <a:r>
              <a:rPr lang="en-GB"/>
              <a:t>attività di carattere compilativo volte all’analisi ed elaborazione di fonti e dati</a:t>
            </a:r>
            <a:endParaRPr/>
          </a:p>
          <a:p>
            <a:pPr marL="1143000" lvl="2" indent="-292100" algn="l" rtl="0">
              <a:lnSpc>
                <a:spcPct val="100000"/>
              </a:lnSpc>
              <a:spcBef>
                <a:spcPts val="518"/>
              </a:spcBef>
              <a:spcAft>
                <a:spcPts val="0"/>
              </a:spcAft>
              <a:buClr>
                <a:schemeClr val="dk1"/>
              </a:buClr>
              <a:buSzPct val="126126"/>
              <a:buChar char="•"/>
            </a:pPr>
            <a:r>
              <a:rPr lang="en-GB"/>
              <a:t>bibliografie ed esperienze finalizzate alla predisposizione di relazioni e progetti</a:t>
            </a:r>
            <a:endParaRPr/>
          </a:p>
          <a:p>
            <a:pPr marL="342900" lvl="0" indent="-342900" algn="l" rtl="0">
              <a:lnSpc>
                <a:spcPct val="100000"/>
              </a:lnSpc>
              <a:spcBef>
                <a:spcPts val="592"/>
              </a:spcBef>
              <a:spcAft>
                <a:spcPts val="0"/>
              </a:spcAft>
              <a:buClr>
                <a:schemeClr val="dk1"/>
              </a:buClr>
              <a:buSzPct val="108108"/>
              <a:buChar char="•"/>
            </a:pPr>
            <a:r>
              <a:rPr lang="en-GB"/>
              <a:t>Utilizzare la procedura C</a:t>
            </a:r>
            <a:endParaRPr/>
          </a:p>
        </p:txBody>
      </p:sp>
      <p:sp>
        <p:nvSpPr>
          <p:cNvPr id="297" name="Google Shape;297;p39"/>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448"/>
              </a:spcBef>
              <a:spcAft>
                <a:spcPts val="0"/>
              </a:spcAft>
              <a:buSzPct val="55555"/>
              <a:buNone/>
            </a:pPr>
            <a:r>
              <a:rPr lang="en-GB">
                <a:solidFill>
                  <a:schemeClr val="lt1"/>
                </a:solidFill>
              </a:rPr>
              <a:t>Tirocini interni/Attività formative interne</a:t>
            </a:r>
            <a:endParaRPr>
              <a:solidFill>
                <a:schemeClr val="lt1"/>
              </a:solidFill>
            </a:endParaRPr>
          </a:p>
        </p:txBody>
      </p:sp>
      <p:sp>
        <p:nvSpPr>
          <p:cNvPr id="298" name="Google Shape;298;p3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40"/>
          <p:cNvSpPr txBox="1">
            <a:spLocks noGrp="1"/>
          </p:cNvSpPr>
          <p:nvPr>
            <p:ph type="body" idx="1"/>
          </p:nvPr>
        </p:nvSpPr>
        <p:spPr>
          <a:xfrm>
            <a:off x="457200" y="1000426"/>
            <a:ext cx="8229600" cy="4732800"/>
          </a:xfrm>
          <a:prstGeom prst="rect">
            <a:avLst/>
          </a:prstGeom>
          <a:noFill/>
          <a:ln>
            <a:noFill/>
          </a:ln>
        </p:spPr>
        <p:txBody>
          <a:bodyPr spcFirstLastPara="1" wrap="square" lIns="91425" tIns="45700" rIns="91425" bIns="45700" anchor="t" anchorCtr="0">
            <a:normAutofit fontScale="62500" lnSpcReduction="20000"/>
          </a:bodyPr>
          <a:lstStyle/>
          <a:p>
            <a:pPr marL="342900" lvl="0" indent="-342900" algn="l" rtl="0">
              <a:lnSpc>
                <a:spcPct val="100000"/>
              </a:lnSpc>
              <a:spcBef>
                <a:spcPts val="0"/>
              </a:spcBef>
              <a:spcAft>
                <a:spcPts val="0"/>
              </a:spcAft>
              <a:buClr>
                <a:schemeClr val="dk1"/>
              </a:buClr>
              <a:buSzPct val="100000"/>
              <a:buChar char="•"/>
            </a:pPr>
            <a:r>
              <a:rPr lang="en-GB"/>
              <a:t>«FORMARSI AL FUTURO», REPERIBILE AL LINK </a:t>
            </a:r>
            <a:r>
              <a:rPr lang="en-GB" u="sng">
                <a:solidFill>
                  <a:schemeClr val="hlink"/>
                </a:solidFill>
                <a:hlinkClick r:id="rId3"/>
              </a:rPr>
              <a:t>https://www.unifi.it/p11754.html</a:t>
            </a:r>
            <a:endParaRPr/>
          </a:p>
          <a:p>
            <a:pPr marL="342900" lvl="0" indent="-342900" algn="l" rtl="0">
              <a:lnSpc>
                <a:spcPct val="100000"/>
              </a:lnSpc>
              <a:spcBef>
                <a:spcPts val="400"/>
              </a:spcBef>
              <a:spcAft>
                <a:spcPts val="0"/>
              </a:spcAft>
              <a:buClr>
                <a:schemeClr val="dk1"/>
              </a:buClr>
              <a:buSzPct val="100000"/>
              <a:buChar char="•"/>
            </a:pPr>
            <a:r>
              <a:rPr lang="en-GB"/>
              <a:t>Il Laboratorio 2021-2022 si struttura in 4 moduli:</a:t>
            </a:r>
            <a:endParaRPr/>
          </a:p>
          <a:p>
            <a:pPr marL="742950" lvl="1" indent="-285750" algn="l" rtl="0">
              <a:lnSpc>
                <a:spcPct val="100000"/>
              </a:lnSpc>
              <a:spcBef>
                <a:spcPts val="350"/>
              </a:spcBef>
              <a:spcAft>
                <a:spcPts val="0"/>
              </a:spcAft>
              <a:buClr>
                <a:schemeClr val="dk1"/>
              </a:buClr>
              <a:buSzPct val="100000"/>
              <a:buChar char="–"/>
            </a:pPr>
            <a:r>
              <a:rPr lang="en-GB"/>
              <a:t>Redazione efficace del Curriculum Vitae</a:t>
            </a:r>
            <a:endParaRPr/>
          </a:p>
          <a:p>
            <a:pPr marL="742950" lvl="1" indent="-285750" algn="l" rtl="0">
              <a:lnSpc>
                <a:spcPct val="100000"/>
              </a:lnSpc>
              <a:spcBef>
                <a:spcPts val="350"/>
              </a:spcBef>
              <a:spcAft>
                <a:spcPts val="0"/>
              </a:spcAft>
              <a:buClr>
                <a:schemeClr val="dk1"/>
              </a:buClr>
              <a:buSzPct val="100000"/>
              <a:buChar char="–"/>
            </a:pPr>
            <a:r>
              <a:rPr lang="en-GB"/>
              <a:t>Redazione efficace della lettera di presentazione</a:t>
            </a:r>
            <a:endParaRPr/>
          </a:p>
          <a:p>
            <a:pPr marL="742950" lvl="1" indent="-285750" algn="l" rtl="0">
              <a:lnSpc>
                <a:spcPct val="100000"/>
              </a:lnSpc>
              <a:spcBef>
                <a:spcPts val="350"/>
              </a:spcBef>
              <a:spcAft>
                <a:spcPts val="0"/>
              </a:spcAft>
              <a:buClr>
                <a:schemeClr val="dk1"/>
              </a:buClr>
              <a:buSzPct val="100000"/>
              <a:buChar char="–"/>
            </a:pPr>
            <a:r>
              <a:rPr lang="en-GB"/>
              <a:t>Preparazione efficace al colloquio di selezione</a:t>
            </a:r>
            <a:endParaRPr/>
          </a:p>
          <a:p>
            <a:pPr marL="742950" lvl="1" indent="-285750" algn="l" rtl="0">
              <a:lnSpc>
                <a:spcPct val="100000"/>
              </a:lnSpc>
              <a:spcBef>
                <a:spcPts val="350"/>
              </a:spcBef>
              <a:spcAft>
                <a:spcPts val="0"/>
              </a:spcAft>
              <a:buClr>
                <a:schemeClr val="dk1"/>
              </a:buClr>
              <a:buSzPct val="100000"/>
              <a:buChar char="–"/>
            </a:pPr>
            <a:r>
              <a:rPr lang="en-GB"/>
              <a:t>I social per il lavoro</a:t>
            </a:r>
            <a:endParaRPr/>
          </a:p>
          <a:p>
            <a:pPr marL="342900" lvl="0" indent="-342900" algn="l" rtl="0">
              <a:lnSpc>
                <a:spcPct val="100000"/>
              </a:lnSpc>
              <a:spcBef>
                <a:spcPts val="400"/>
              </a:spcBef>
              <a:spcAft>
                <a:spcPts val="0"/>
              </a:spcAft>
              <a:buClr>
                <a:schemeClr val="dk1"/>
              </a:buClr>
              <a:buSzPct val="100000"/>
              <a:buChar char="•"/>
            </a:pPr>
            <a:r>
              <a:rPr lang="en-GB"/>
              <a:t>Lo studente può decidere di seguirli tutti (in questo caso è fortemente raccomandato l'ordine in cui sono elencati - propedeuticità) oppure solo una parte.</a:t>
            </a:r>
            <a:endParaRPr/>
          </a:p>
          <a:p>
            <a:pPr marL="342900" lvl="0" indent="-342900" algn="l" rtl="0">
              <a:lnSpc>
                <a:spcPct val="100000"/>
              </a:lnSpc>
              <a:spcBef>
                <a:spcPts val="400"/>
              </a:spcBef>
              <a:spcAft>
                <a:spcPts val="0"/>
              </a:spcAft>
              <a:buClr>
                <a:schemeClr val="dk1"/>
              </a:buClr>
              <a:buSzPct val="100000"/>
              <a:buChar char="•"/>
            </a:pPr>
            <a:r>
              <a:rPr lang="en-GB"/>
              <a:t>Ciascun modulo corrisponde ad 1 CFU. L'eventuale riconoscimento dei CFU dovrà essere richiesto dall'interessato al proprio Corso di Studio a seguito di presentazione dell’attestato di conclusione del modulo.</a:t>
            </a:r>
            <a:endParaRPr/>
          </a:p>
          <a:p>
            <a:pPr marL="342900" lvl="0" indent="-342900" algn="l" rtl="0">
              <a:lnSpc>
                <a:spcPct val="100000"/>
              </a:lnSpc>
              <a:spcBef>
                <a:spcPts val="400"/>
              </a:spcBef>
              <a:spcAft>
                <a:spcPts val="0"/>
              </a:spcAft>
              <a:buClr>
                <a:schemeClr val="dk1"/>
              </a:buClr>
              <a:buSzPct val="100000"/>
              <a:buChar char="•"/>
            </a:pPr>
            <a:r>
              <a:rPr lang="en-GB"/>
              <a:t>Per iscriversi accedere alla piattaforma </a:t>
            </a:r>
            <a:r>
              <a:rPr lang="en-GB" u="sng">
                <a:solidFill>
                  <a:schemeClr val="hlink"/>
                </a:solidFill>
                <a:hlinkClick r:id="rId4"/>
              </a:rPr>
              <a:t>Moodle</a:t>
            </a:r>
            <a:r>
              <a:rPr lang="en-GB"/>
              <a:t> dell’Università di Firenze seguendo il percorso: Attività formative complementari – Career Service – Anno Accademico 2021-2022 - Formarsi al lavoro: costruire il proprio futuro. Una volta terminati i moduli, utilizzare la procedura C </a:t>
            </a:r>
            <a:endParaRPr/>
          </a:p>
          <a:p>
            <a:pPr marL="342900" lvl="0" indent="-215900" algn="l" rtl="0">
              <a:lnSpc>
                <a:spcPct val="100000"/>
              </a:lnSpc>
              <a:spcBef>
                <a:spcPts val="400"/>
              </a:spcBef>
              <a:spcAft>
                <a:spcPts val="0"/>
              </a:spcAft>
              <a:buClr>
                <a:schemeClr val="dk1"/>
              </a:buClr>
              <a:buSzPct val="100000"/>
              <a:buNone/>
            </a:pPr>
            <a:endParaRPr/>
          </a:p>
        </p:txBody>
      </p:sp>
      <p:sp>
        <p:nvSpPr>
          <p:cNvPr id="304" name="Google Shape;304;p40"/>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Formarsi al lavoro</a:t>
            </a:r>
            <a:endParaRPr/>
          </a:p>
        </p:txBody>
      </p:sp>
      <p:sp>
        <p:nvSpPr>
          <p:cNvPr id="305" name="Google Shape;305;p4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41"/>
          <p:cNvSpPr txBox="1">
            <a:spLocks noGrp="1"/>
          </p:cNvSpPr>
          <p:nvPr>
            <p:ph type="body" idx="1"/>
          </p:nvPr>
        </p:nvSpPr>
        <p:spPr>
          <a:xfrm>
            <a:off x="944452" y="3498728"/>
            <a:ext cx="7772400" cy="1500300"/>
          </a:xfrm>
          <a:prstGeom prst="rect">
            <a:avLst/>
          </a:prstGeom>
          <a:noFill/>
          <a:ln>
            <a:noFill/>
          </a:ln>
        </p:spPr>
        <p:txBody>
          <a:bodyPr spcFirstLastPara="1" wrap="square" lIns="91425" tIns="45700" rIns="91425" bIns="45700" anchor="b" anchorCtr="0">
            <a:normAutofit/>
          </a:bodyPr>
          <a:lstStyle/>
          <a:p>
            <a:pPr marL="0" lvl="0" indent="0" algn="r" rtl="0">
              <a:lnSpc>
                <a:spcPct val="100000"/>
              </a:lnSpc>
              <a:spcBef>
                <a:spcPts val="0"/>
              </a:spcBef>
              <a:spcAft>
                <a:spcPts val="0"/>
              </a:spcAft>
              <a:buClr>
                <a:schemeClr val="dk1"/>
              </a:buClr>
              <a:buSzPts val="4400"/>
              <a:buNone/>
            </a:pPr>
            <a:r>
              <a:rPr lang="en-GB"/>
              <a:t>Verbalizzazione dei tirocini</a:t>
            </a:r>
            <a:endParaRPr/>
          </a:p>
        </p:txBody>
      </p:sp>
      <p:sp>
        <p:nvSpPr>
          <p:cNvPr id="311" name="Google Shape;311;p4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42"/>
          <p:cNvSpPr txBox="1">
            <a:spLocks noGrp="1"/>
          </p:cNvSpPr>
          <p:nvPr>
            <p:ph type="body" idx="1"/>
          </p:nvPr>
        </p:nvSpPr>
        <p:spPr>
          <a:xfrm>
            <a:off x="457200" y="1000426"/>
            <a:ext cx="8229600" cy="4894800"/>
          </a:xfrm>
          <a:prstGeom prst="rect">
            <a:avLst/>
          </a:prstGeom>
          <a:noFill/>
          <a:ln>
            <a:noFill/>
          </a:ln>
        </p:spPr>
        <p:txBody>
          <a:bodyPr spcFirstLastPara="1" wrap="square" lIns="91425" tIns="45700" rIns="91425" bIns="45700" anchor="t" anchorCtr="0">
            <a:spAutoFit/>
          </a:bodyPr>
          <a:lstStyle/>
          <a:p>
            <a:pPr marL="0" lvl="1" indent="0" algn="l" rtl="0">
              <a:lnSpc>
                <a:spcPct val="100000"/>
              </a:lnSpc>
              <a:spcBef>
                <a:spcPts val="0"/>
              </a:spcBef>
              <a:spcAft>
                <a:spcPts val="0"/>
              </a:spcAft>
              <a:buClr>
                <a:srgbClr val="000000"/>
              </a:buClr>
              <a:buSzPts val="1800"/>
              <a:buFont typeface="Arial"/>
              <a:buNone/>
            </a:pPr>
            <a:r>
              <a:rPr lang="en-GB" sz="2400" b="1"/>
              <a:t>Verbalizzazione per la procedura A, B, C, D, E</a:t>
            </a:r>
            <a:endParaRPr sz="2400" b="1">
              <a:solidFill>
                <a:srgbClr val="000000"/>
              </a:solidFill>
            </a:endParaRPr>
          </a:p>
          <a:p>
            <a:pPr marL="457200" lvl="0" indent="-381000" algn="l" rtl="0">
              <a:lnSpc>
                <a:spcPct val="100000"/>
              </a:lnSpc>
              <a:spcBef>
                <a:spcPts val="0"/>
              </a:spcBef>
              <a:spcAft>
                <a:spcPts val="0"/>
              </a:spcAft>
              <a:buSzPts val="2400"/>
              <a:buFont typeface="Calibri"/>
              <a:buAutoNum type="arabicPeriod"/>
            </a:pPr>
            <a:r>
              <a:rPr lang="en-GB" sz="2400"/>
              <a:t>Prenotarsi agli appelli «stage e tirocini» per la verbalizzazione</a:t>
            </a:r>
            <a:endParaRPr sz="2400">
              <a:solidFill>
                <a:srgbClr val="000000"/>
              </a:solidFill>
            </a:endParaRPr>
          </a:p>
          <a:p>
            <a:pPr marL="457200" lvl="0" indent="-381000" algn="l" rtl="0">
              <a:lnSpc>
                <a:spcPct val="100000"/>
              </a:lnSpc>
              <a:spcBef>
                <a:spcPts val="0"/>
              </a:spcBef>
              <a:spcAft>
                <a:spcPts val="0"/>
              </a:spcAft>
              <a:buSzPts val="2400"/>
              <a:buFont typeface="Calibri"/>
              <a:buAutoNum type="arabicPeriod"/>
            </a:pPr>
            <a:r>
              <a:rPr lang="en-GB" sz="2400"/>
              <a:t>Le verbalizzazioni sono sempre online. Ricordarsi di visualizzare e approvare l’email che certifica l’idoneità del tirocinio e che permette al referente per i tirocini di verbalizzare il tirocinio</a:t>
            </a:r>
            <a:endParaRPr sz="2400">
              <a:solidFill>
                <a:srgbClr val="000000"/>
              </a:solidFill>
            </a:endParaRPr>
          </a:p>
          <a:p>
            <a:pPr marL="0" lvl="0" indent="0" algn="l" rtl="0">
              <a:lnSpc>
                <a:spcPct val="100000"/>
              </a:lnSpc>
              <a:spcBef>
                <a:spcPts val="0"/>
              </a:spcBef>
              <a:spcAft>
                <a:spcPts val="0"/>
              </a:spcAft>
              <a:buClr>
                <a:srgbClr val="000000"/>
              </a:buClr>
              <a:buSzPts val="1800"/>
              <a:buNone/>
            </a:pPr>
            <a:endParaRPr sz="2400"/>
          </a:p>
          <a:p>
            <a:pPr marL="0" lvl="0" indent="0" algn="l" rtl="0">
              <a:lnSpc>
                <a:spcPct val="100000"/>
              </a:lnSpc>
              <a:spcBef>
                <a:spcPts val="0"/>
              </a:spcBef>
              <a:spcAft>
                <a:spcPts val="0"/>
              </a:spcAft>
              <a:buClr>
                <a:srgbClr val="000000"/>
              </a:buClr>
              <a:buSzPts val="1800"/>
              <a:buNone/>
            </a:pPr>
            <a:r>
              <a:rPr lang="en-GB" sz="2400" b="1"/>
              <a:t>Verbalizzazione per la procedura F</a:t>
            </a:r>
            <a:endParaRPr sz="2400" b="1"/>
          </a:p>
          <a:p>
            <a:pPr marL="457200" lvl="0" indent="-381000" algn="l" rtl="0">
              <a:lnSpc>
                <a:spcPct val="100000"/>
              </a:lnSpc>
              <a:spcBef>
                <a:spcPts val="0"/>
              </a:spcBef>
              <a:spcAft>
                <a:spcPts val="0"/>
              </a:spcAft>
              <a:buSzPts val="2400"/>
              <a:buFont typeface="Calibri"/>
              <a:buAutoNum type="arabicPeriod"/>
            </a:pPr>
            <a:r>
              <a:rPr lang="en-GB" sz="2400"/>
              <a:t>NON PRENOTARSI AGLI APPELLI!!!</a:t>
            </a:r>
            <a:endParaRPr sz="2400"/>
          </a:p>
          <a:p>
            <a:pPr marL="457200" lvl="0" indent="-381000" algn="l" rtl="0">
              <a:lnSpc>
                <a:spcPct val="100000"/>
              </a:lnSpc>
              <a:spcBef>
                <a:spcPts val="0"/>
              </a:spcBef>
              <a:spcAft>
                <a:spcPts val="0"/>
              </a:spcAft>
              <a:buSzPts val="2400"/>
              <a:buFont typeface="Calibri"/>
              <a:buAutoNum type="arabicPeriod"/>
            </a:pPr>
            <a:r>
              <a:rPr lang="en-GB" sz="2400"/>
              <a:t>Avverrà “automaticamente” il riconoscimento dei crediti di mobilità internazionale</a:t>
            </a:r>
            <a:endParaRPr sz="2400"/>
          </a:p>
          <a:p>
            <a:pPr marL="0" lvl="0" indent="0" algn="l" rtl="0">
              <a:lnSpc>
                <a:spcPct val="100000"/>
              </a:lnSpc>
              <a:spcBef>
                <a:spcPts val="0"/>
              </a:spcBef>
              <a:spcAft>
                <a:spcPts val="0"/>
              </a:spcAft>
              <a:buClr>
                <a:srgbClr val="000000"/>
              </a:buClr>
              <a:buSzPts val="1800"/>
              <a:buFont typeface="Arial"/>
              <a:buNone/>
            </a:pPr>
            <a:endParaRPr sz="2400"/>
          </a:p>
          <a:p>
            <a:pPr marL="400050" lvl="1" indent="0" algn="l" rtl="0">
              <a:lnSpc>
                <a:spcPct val="100000"/>
              </a:lnSpc>
              <a:spcBef>
                <a:spcPts val="0"/>
              </a:spcBef>
              <a:spcAft>
                <a:spcPts val="0"/>
              </a:spcAft>
              <a:buClr>
                <a:schemeClr val="dk1"/>
              </a:buClr>
              <a:buSzPts val="2800"/>
              <a:buNone/>
            </a:pPr>
            <a:endParaRPr sz="2400"/>
          </a:p>
        </p:txBody>
      </p:sp>
      <p:sp>
        <p:nvSpPr>
          <p:cNvPr id="317" name="Google Shape;317;p42"/>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Verbalizzazione</a:t>
            </a:r>
            <a:endParaRPr/>
          </a:p>
        </p:txBody>
      </p:sp>
      <p:sp>
        <p:nvSpPr>
          <p:cNvPr id="318" name="Google Shape;318;p4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3"/>
          <p:cNvSpPr txBox="1">
            <a:spLocks noGrp="1"/>
          </p:cNvSpPr>
          <p:nvPr>
            <p:ph type="body" idx="1"/>
          </p:nvPr>
        </p:nvSpPr>
        <p:spPr>
          <a:xfrm>
            <a:off x="944452" y="3498728"/>
            <a:ext cx="7772400" cy="1500300"/>
          </a:xfrm>
          <a:prstGeom prst="rect">
            <a:avLst/>
          </a:prstGeom>
          <a:noFill/>
          <a:ln>
            <a:noFill/>
          </a:ln>
        </p:spPr>
        <p:txBody>
          <a:bodyPr spcFirstLastPara="1" wrap="square" lIns="91425" tIns="45700" rIns="91425" bIns="45700" anchor="b" anchorCtr="0">
            <a:normAutofit/>
          </a:bodyPr>
          <a:lstStyle/>
          <a:p>
            <a:pPr marL="0" lvl="0" indent="0" algn="r" rtl="0">
              <a:lnSpc>
                <a:spcPct val="100000"/>
              </a:lnSpc>
              <a:spcBef>
                <a:spcPts val="880"/>
              </a:spcBef>
              <a:spcAft>
                <a:spcPts val="0"/>
              </a:spcAft>
              <a:buSzPts val="4400"/>
              <a:buNone/>
            </a:pPr>
            <a:r>
              <a:rPr lang="en-GB"/>
              <a:t>Q&amp;A (in aggiornamento)</a:t>
            </a:r>
            <a:endParaRPr/>
          </a:p>
        </p:txBody>
      </p:sp>
      <p:sp>
        <p:nvSpPr>
          <p:cNvPr id="325" name="Google Shape;325;p4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44"/>
          <p:cNvSpPr txBox="1">
            <a:spLocks noGrp="1"/>
          </p:cNvSpPr>
          <p:nvPr>
            <p:ph type="body" idx="1"/>
          </p:nvPr>
        </p:nvSpPr>
        <p:spPr>
          <a:xfrm>
            <a:off x="457200" y="1000426"/>
            <a:ext cx="8229600" cy="4732800"/>
          </a:xfrm>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360"/>
              </a:spcBef>
              <a:spcAft>
                <a:spcPts val="0"/>
              </a:spcAft>
              <a:buSzPts val="1800"/>
              <a:buAutoNum type="arabicPeriod"/>
            </a:pPr>
            <a:r>
              <a:rPr lang="en-GB"/>
              <a:t>Q: E’ possibile fare due tirocini durante i miei anni di corso?</a:t>
            </a:r>
            <a:endParaRPr/>
          </a:p>
          <a:p>
            <a:pPr marL="457200" lvl="0" indent="0" algn="l" rtl="0">
              <a:lnSpc>
                <a:spcPct val="100000"/>
              </a:lnSpc>
              <a:spcBef>
                <a:spcPts val="360"/>
              </a:spcBef>
              <a:spcAft>
                <a:spcPts val="0"/>
              </a:spcAft>
              <a:buSzPts val="1800"/>
              <a:buNone/>
            </a:pPr>
            <a:r>
              <a:rPr lang="en-GB"/>
              <a:t>R: Sì, ma solo uno di questi verrà registrato e darà diritto a CFU. L’altro varrà solo come esperienza da mettere in CV.</a:t>
            </a:r>
            <a:endParaRPr/>
          </a:p>
        </p:txBody>
      </p:sp>
      <p:sp>
        <p:nvSpPr>
          <p:cNvPr id="332" name="Google Shape;332;p4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35</a:t>
            </a:fld>
            <a:endParaRPr/>
          </a:p>
        </p:txBody>
      </p:sp>
      <p:sp>
        <p:nvSpPr>
          <p:cNvPr id="333" name="Google Shape;333;p44"/>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800"/>
              <a:buNone/>
            </a:pPr>
            <a:r>
              <a:rPr lang="en-GB"/>
              <a:t>Q&amp;A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3"/>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rmAutofit fontScale="92500"/>
          </a:bodyPr>
          <a:lstStyle/>
          <a:p>
            <a:pPr marL="457200" lvl="0" indent="-422275" algn="l" rtl="0">
              <a:lnSpc>
                <a:spcPct val="100000"/>
              </a:lnSpc>
              <a:spcBef>
                <a:spcPts val="0"/>
              </a:spcBef>
              <a:spcAft>
                <a:spcPts val="0"/>
              </a:spcAft>
              <a:buSzPct val="108108"/>
              <a:buChar char="•"/>
            </a:pPr>
            <a:r>
              <a:rPr lang="en-GB" sz="3050"/>
              <a:t>Sito unifi</a:t>
            </a:r>
            <a:endParaRPr sz="3050"/>
          </a:p>
          <a:p>
            <a:pPr marL="914400" lvl="1" indent="-422275" algn="l" rtl="0">
              <a:lnSpc>
                <a:spcPct val="100000"/>
              </a:lnSpc>
              <a:spcBef>
                <a:spcPts val="0"/>
              </a:spcBef>
              <a:spcAft>
                <a:spcPts val="0"/>
              </a:spcAft>
              <a:buSzPct val="108108"/>
              <a:buChar char="–"/>
            </a:pPr>
            <a:r>
              <a:rPr lang="en-GB" sz="3050" u="sng">
                <a:solidFill>
                  <a:schemeClr val="hlink"/>
                </a:solidFill>
                <a:hlinkClick r:id="rId3"/>
              </a:rPr>
              <a:t>Stage e tirocini</a:t>
            </a:r>
            <a:r>
              <a:rPr lang="en-GB" sz="3050"/>
              <a:t> (Tirocinio curriculare, Tirocinio non-curriculare, Tirocinio all’estero, Bandi e avvisi)</a:t>
            </a:r>
            <a:endParaRPr sz="3050"/>
          </a:p>
          <a:p>
            <a:pPr marL="914400" lvl="1" indent="-422275" algn="l" rtl="0">
              <a:lnSpc>
                <a:spcPct val="100000"/>
              </a:lnSpc>
              <a:spcBef>
                <a:spcPts val="0"/>
              </a:spcBef>
              <a:spcAft>
                <a:spcPts val="0"/>
              </a:spcAft>
              <a:buSzPct val="108108"/>
              <a:buChar char="–"/>
            </a:pPr>
            <a:r>
              <a:rPr lang="en-GB" sz="3050"/>
              <a:t>“</a:t>
            </a:r>
            <a:r>
              <a:rPr lang="en-GB" sz="3050" u="sng">
                <a:solidFill>
                  <a:schemeClr val="hlink"/>
                </a:solidFill>
                <a:hlinkClick r:id="rId4"/>
              </a:rPr>
              <a:t>Regolamento generale d’Ateneo per lo svolgimento dei tirocini curriculari e non curriculari</a:t>
            </a:r>
            <a:r>
              <a:rPr lang="en-GB" sz="3050"/>
              <a:t>”</a:t>
            </a:r>
            <a:endParaRPr sz="3050"/>
          </a:p>
          <a:p>
            <a:pPr marL="457200" lvl="0" indent="-422275" algn="l" rtl="0">
              <a:lnSpc>
                <a:spcPct val="100000"/>
              </a:lnSpc>
              <a:spcBef>
                <a:spcPts val="0"/>
              </a:spcBef>
              <a:spcAft>
                <a:spcPts val="0"/>
              </a:spcAft>
              <a:buSzPct val="108108"/>
              <a:buChar char="•"/>
            </a:pPr>
            <a:r>
              <a:rPr lang="en-GB" sz="3050"/>
              <a:t>Sito della Scuola di Scienze Politiche</a:t>
            </a:r>
            <a:endParaRPr sz="3050"/>
          </a:p>
          <a:p>
            <a:pPr marL="914400" lvl="1" indent="-422275" algn="l" rtl="0">
              <a:lnSpc>
                <a:spcPct val="100000"/>
              </a:lnSpc>
              <a:spcBef>
                <a:spcPts val="0"/>
              </a:spcBef>
              <a:spcAft>
                <a:spcPts val="0"/>
              </a:spcAft>
              <a:buSzPct val="108108"/>
              <a:buChar char="–"/>
            </a:pPr>
            <a:r>
              <a:rPr lang="en-GB" sz="3050" u="sng">
                <a:solidFill>
                  <a:schemeClr val="hlink"/>
                </a:solidFill>
                <a:hlinkClick r:id="rId5"/>
              </a:rPr>
              <a:t>Cosa si deve sapere</a:t>
            </a:r>
            <a:endParaRPr sz="3050"/>
          </a:p>
          <a:p>
            <a:pPr marL="914400" lvl="1" indent="-422275" algn="l" rtl="0">
              <a:lnSpc>
                <a:spcPct val="115000"/>
              </a:lnSpc>
              <a:spcBef>
                <a:spcPts val="0"/>
              </a:spcBef>
              <a:spcAft>
                <a:spcPts val="0"/>
              </a:spcAft>
              <a:buSzPct val="108108"/>
              <a:buChar char="–"/>
            </a:pPr>
            <a:r>
              <a:rPr lang="en-GB" sz="3050" u="sng">
                <a:solidFill>
                  <a:schemeClr val="hlink"/>
                </a:solidFill>
                <a:hlinkClick r:id="rId6"/>
              </a:rPr>
              <a:t>Istruzioni per Stage 2021 </a:t>
            </a:r>
            <a:r>
              <a:rPr lang="en-GB" sz="3050" b="1">
                <a:solidFill>
                  <a:srgbClr val="333333"/>
                </a:solidFill>
              </a:rPr>
              <a:t>  (PDF)</a:t>
            </a:r>
            <a:endParaRPr sz="3050" b="1">
              <a:solidFill>
                <a:srgbClr val="333333"/>
              </a:solidFill>
            </a:endParaRPr>
          </a:p>
          <a:p>
            <a:pPr marL="457200" lvl="0" indent="-422275" algn="l" rtl="0">
              <a:lnSpc>
                <a:spcPct val="100000"/>
              </a:lnSpc>
              <a:spcBef>
                <a:spcPts val="0"/>
              </a:spcBef>
              <a:spcAft>
                <a:spcPts val="0"/>
              </a:spcAft>
              <a:buSzPct val="108108"/>
              <a:buChar char="•"/>
            </a:pPr>
            <a:r>
              <a:rPr lang="en-GB" sz="3050"/>
              <a:t>Sito di RISE</a:t>
            </a:r>
            <a:endParaRPr sz="3050"/>
          </a:p>
          <a:p>
            <a:pPr marL="914400" lvl="1" indent="-422275" algn="l" rtl="0">
              <a:lnSpc>
                <a:spcPct val="100000"/>
              </a:lnSpc>
              <a:spcBef>
                <a:spcPts val="0"/>
              </a:spcBef>
              <a:spcAft>
                <a:spcPts val="0"/>
              </a:spcAft>
              <a:buSzPct val="108108"/>
              <a:buChar char="–"/>
            </a:pPr>
            <a:r>
              <a:rPr lang="en-GB" sz="3050" u="sng">
                <a:solidFill>
                  <a:schemeClr val="hlink"/>
                </a:solidFill>
                <a:hlinkClick r:id="rId7"/>
              </a:rPr>
              <a:t>Mobilità e stage</a:t>
            </a:r>
            <a:endParaRPr/>
          </a:p>
        </p:txBody>
      </p:sp>
      <p:sp>
        <p:nvSpPr>
          <p:cNvPr id="95" name="Google Shape;95;p13"/>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Siti utili</a:t>
            </a:r>
            <a:endParaRPr/>
          </a:p>
        </p:txBody>
      </p:sp>
      <p:sp>
        <p:nvSpPr>
          <p:cNvPr id="96" name="Google Shape;96;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a:spLocks noGrp="1"/>
          </p:cNvSpPr>
          <p:nvPr>
            <p:ph type="body" idx="1"/>
          </p:nvPr>
        </p:nvSpPr>
        <p:spPr>
          <a:xfrm>
            <a:off x="944452" y="3498728"/>
            <a:ext cx="7772400" cy="1500187"/>
          </a:xfrm>
          <a:prstGeom prst="rect">
            <a:avLst/>
          </a:prstGeom>
          <a:noFill/>
          <a:ln>
            <a:noFill/>
          </a:ln>
        </p:spPr>
        <p:txBody>
          <a:bodyPr spcFirstLastPara="1" wrap="square" lIns="91425" tIns="45700" rIns="91425" bIns="45700" anchor="b" anchorCtr="0">
            <a:normAutofit/>
          </a:bodyPr>
          <a:lstStyle/>
          <a:p>
            <a:pPr marL="0" lvl="0" indent="0" algn="r" rtl="0">
              <a:lnSpc>
                <a:spcPct val="100000"/>
              </a:lnSpc>
              <a:spcBef>
                <a:spcPts val="0"/>
              </a:spcBef>
              <a:spcAft>
                <a:spcPts val="0"/>
              </a:spcAft>
              <a:buClr>
                <a:schemeClr val="dk1"/>
              </a:buClr>
              <a:buSzPts val="4400"/>
              <a:buNone/>
            </a:pPr>
            <a:r>
              <a:rPr lang="en-GB"/>
              <a:t>La scelta del tirocinio</a:t>
            </a:r>
            <a:endParaRPr/>
          </a:p>
        </p:txBody>
      </p:sp>
      <p:sp>
        <p:nvSpPr>
          <p:cNvPr id="102" name="Google Shape;102;p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5"/>
          <p:cNvSpPr txBox="1">
            <a:spLocks noGrp="1"/>
          </p:cNvSpPr>
          <p:nvPr>
            <p:ph type="body" idx="1"/>
          </p:nvPr>
        </p:nvSpPr>
        <p:spPr>
          <a:xfrm>
            <a:off x="457200" y="1057390"/>
            <a:ext cx="4040100" cy="6399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480"/>
              </a:spcBef>
              <a:spcAft>
                <a:spcPts val="0"/>
              </a:spcAft>
              <a:buSzPts val="2400"/>
              <a:buNone/>
            </a:pPr>
            <a:r>
              <a:rPr lang="en-GB"/>
              <a:t>1.Curriculari</a:t>
            </a:r>
            <a:endParaRPr/>
          </a:p>
        </p:txBody>
      </p:sp>
      <p:sp>
        <p:nvSpPr>
          <p:cNvPr id="109" name="Google Shape;109;p15"/>
          <p:cNvSpPr txBox="1">
            <a:spLocks noGrp="1"/>
          </p:cNvSpPr>
          <p:nvPr>
            <p:ph type="body" idx="2"/>
          </p:nvPr>
        </p:nvSpPr>
        <p:spPr>
          <a:xfrm>
            <a:off x="457200" y="1812251"/>
            <a:ext cx="4040100" cy="4268400"/>
          </a:xfrm>
          <a:prstGeom prst="rect">
            <a:avLst/>
          </a:prstGeom>
          <a:noFill/>
          <a:ln>
            <a:noFill/>
          </a:ln>
        </p:spPr>
        <p:txBody>
          <a:bodyPr spcFirstLastPara="1" wrap="square" lIns="91425" tIns="45700" rIns="91425" bIns="45700" anchor="t" anchorCtr="0">
            <a:normAutofit lnSpcReduction="10000"/>
          </a:bodyPr>
          <a:lstStyle/>
          <a:p>
            <a:pPr marL="457200" lvl="0" indent="-330200" algn="l" rtl="0">
              <a:lnSpc>
                <a:spcPct val="100000"/>
              </a:lnSpc>
              <a:spcBef>
                <a:spcPts val="480"/>
              </a:spcBef>
              <a:spcAft>
                <a:spcPts val="0"/>
              </a:spcAft>
              <a:buSzPts val="1600"/>
              <a:buFont typeface="Arial"/>
              <a:buChar char="•"/>
            </a:pPr>
            <a:r>
              <a:rPr lang="en-GB" sz="1600">
                <a:highlight>
                  <a:srgbClr val="FFFFFF"/>
                </a:highlight>
                <a:latin typeface="Arial"/>
                <a:ea typeface="Arial"/>
                <a:cs typeface="Arial"/>
                <a:sym typeface="Arial"/>
              </a:rPr>
              <a:t>Per </a:t>
            </a:r>
            <a:r>
              <a:rPr lang="en-GB" sz="1600" b="1">
                <a:highlight>
                  <a:srgbClr val="FFFFFF"/>
                </a:highlight>
                <a:latin typeface="Arial"/>
                <a:ea typeface="Arial"/>
                <a:cs typeface="Arial"/>
                <a:sym typeface="Arial"/>
              </a:rPr>
              <a:t>studenti</a:t>
            </a:r>
            <a:r>
              <a:rPr lang="en-GB" sz="1600">
                <a:highlight>
                  <a:srgbClr val="FFFFFF"/>
                </a:highlight>
                <a:latin typeface="Arial"/>
                <a:ea typeface="Arial"/>
                <a:cs typeface="Arial"/>
                <a:sym typeface="Arial"/>
              </a:rPr>
              <a:t>, dottorandi, specializzandi o iscritti a master dell’Università di Firenze. </a:t>
            </a:r>
            <a:endParaRPr sz="1600">
              <a:highlight>
                <a:srgbClr val="FFFFFF"/>
              </a:highlight>
              <a:latin typeface="Arial"/>
              <a:ea typeface="Arial"/>
              <a:cs typeface="Arial"/>
              <a:sym typeface="Arial"/>
            </a:endParaRPr>
          </a:p>
          <a:p>
            <a:pPr marL="457200" lvl="0" indent="-330200" algn="l" rtl="0">
              <a:lnSpc>
                <a:spcPct val="100000"/>
              </a:lnSpc>
              <a:spcBef>
                <a:spcPts val="0"/>
              </a:spcBef>
              <a:spcAft>
                <a:spcPts val="0"/>
              </a:spcAft>
              <a:buSzPts val="1600"/>
              <a:buFont typeface="Arial"/>
              <a:buChar char="•"/>
            </a:pPr>
            <a:r>
              <a:rPr lang="en-GB" sz="1600">
                <a:highlight>
                  <a:srgbClr val="FFFFFF"/>
                </a:highlight>
                <a:latin typeface="Arial"/>
                <a:ea typeface="Arial"/>
                <a:cs typeface="Arial"/>
                <a:sym typeface="Arial"/>
              </a:rPr>
              <a:t>Ha </a:t>
            </a:r>
            <a:r>
              <a:rPr lang="en-GB" sz="1600" b="1">
                <a:highlight>
                  <a:srgbClr val="FFFFFF"/>
                </a:highlight>
                <a:latin typeface="Arial"/>
                <a:ea typeface="Arial"/>
                <a:cs typeface="Arial"/>
                <a:sym typeface="Arial"/>
              </a:rPr>
              <a:t>finalità formativa</a:t>
            </a:r>
            <a:r>
              <a:rPr lang="en-GB" sz="1600">
                <a:highlight>
                  <a:srgbClr val="FFFFFF"/>
                </a:highlight>
                <a:latin typeface="Arial"/>
                <a:ea typeface="Arial"/>
                <a:cs typeface="Arial"/>
                <a:sym typeface="Arial"/>
              </a:rPr>
              <a:t>, come periodo di alternanza scuola/lavoro incluso nel piano di studio o all’interno di un percorso di istruzione universitaria. </a:t>
            </a:r>
            <a:endParaRPr sz="1600">
              <a:highlight>
                <a:srgbClr val="FFFFFF"/>
              </a:highlight>
              <a:latin typeface="Arial"/>
              <a:ea typeface="Arial"/>
              <a:cs typeface="Arial"/>
              <a:sym typeface="Arial"/>
            </a:endParaRPr>
          </a:p>
          <a:p>
            <a:pPr marL="457200" lvl="0" indent="-330200" algn="l" rtl="0">
              <a:lnSpc>
                <a:spcPct val="100000"/>
              </a:lnSpc>
              <a:spcBef>
                <a:spcPts val="0"/>
              </a:spcBef>
              <a:spcAft>
                <a:spcPts val="0"/>
              </a:spcAft>
              <a:buSzPts val="1600"/>
              <a:buFont typeface="Arial"/>
              <a:buChar char="•"/>
            </a:pPr>
            <a:r>
              <a:rPr lang="en-GB" sz="1600">
                <a:highlight>
                  <a:srgbClr val="FFFFFF"/>
                </a:highlight>
                <a:latin typeface="Arial"/>
                <a:ea typeface="Arial"/>
                <a:cs typeface="Arial"/>
                <a:sym typeface="Arial"/>
              </a:rPr>
              <a:t>Il tirocinio può essere </a:t>
            </a:r>
            <a:r>
              <a:rPr lang="en-GB" sz="1600" b="1">
                <a:highlight>
                  <a:srgbClr val="FFFFFF"/>
                </a:highlight>
                <a:latin typeface="Arial"/>
                <a:ea typeface="Arial"/>
                <a:cs typeface="Arial"/>
                <a:sym typeface="Arial"/>
              </a:rPr>
              <a:t>anche non finalizzato all’acquisizione di crediti formativi universitari </a:t>
            </a:r>
            <a:r>
              <a:rPr lang="en-GB" sz="1600">
                <a:highlight>
                  <a:srgbClr val="FFFFFF"/>
                </a:highlight>
                <a:latin typeface="Arial"/>
                <a:ea typeface="Arial"/>
                <a:cs typeface="Arial"/>
                <a:sym typeface="Arial"/>
              </a:rPr>
              <a:t>(CFU), purché effettuato nell'ambito di un percorso di studi. </a:t>
            </a:r>
            <a:endParaRPr sz="1600">
              <a:highlight>
                <a:srgbClr val="FFFFFF"/>
              </a:highlight>
              <a:latin typeface="Arial"/>
              <a:ea typeface="Arial"/>
              <a:cs typeface="Arial"/>
              <a:sym typeface="Arial"/>
            </a:endParaRPr>
          </a:p>
          <a:p>
            <a:pPr marL="457200" lvl="0" indent="-330200" algn="l" rtl="0">
              <a:lnSpc>
                <a:spcPct val="100000"/>
              </a:lnSpc>
              <a:spcBef>
                <a:spcPts val="0"/>
              </a:spcBef>
              <a:spcAft>
                <a:spcPts val="0"/>
              </a:spcAft>
              <a:buSzPts val="1600"/>
              <a:buFont typeface="Arial"/>
              <a:buChar char="•"/>
            </a:pPr>
            <a:r>
              <a:rPr lang="en-GB" sz="1600">
                <a:highlight>
                  <a:srgbClr val="FFFFFF"/>
                </a:highlight>
                <a:latin typeface="Arial"/>
                <a:ea typeface="Arial"/>
                <a:cs typeface="Arial"/>
                <a:sym typeface="Arial"/>
              </a:rPr>
              <a:t>La </a:t>
            </a:r>
            <a:r>
              <a:rPr lang="en-GB" sz="1600" b="1">
                <a:highlight>
                  <a:srgbClr val="FFFFFF"/>
                </a:highlight>
                <a:latin typeface="Arial"/>
                <a:ea typeface="Arial"/>
                <a:cs typeface="Arial"/>
                <a:sym typeface="Arial"/>
              </a:rPr>
              <a:t>durata del tirocinio</a:t>
            </a:r>
            <a:r>
              <a:rPr lang="en-GB" sz="1600">
                <a:highlight>
                  <a:srgbClr val="FFFFFF"/>
                </a:highlight>
                <a:latin typeface="Arial"/>
                <a:ea typeface="Arial"/>
                <a:cs typeface="Arial"/>
                <a:sym typeface="Arial"/>
              </a:rPr>
              <a:t> è proporzionale al numero di CFU previsti nel piano di studi e in ogni caso non può essere superiore a 12 mesi.</a:t>
            </a:r>
            <a:endParaRPr/>
          </a:p>
        </p:txBody>
      </p:sp>
      <p:sp>
        <p:nvSpPr>
          <p:cNvPr id="110" name="Google Shape;110;p15"/>
          <p:cNvSpPr txBox="1">
            <a:spLocks noGrp="1"/>
          </p:cNvSpPr>
          <p:nvPr>
            <p:ph type="body" idx="3"/>
          </p:nvPr>
        </p:nvSpPr>
        <p:spPr>
          <a:xfrm>
            <a:off x="4645025" y="1052736"/>
            <a:ext cx="4041900" cy="6399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480"/>
              </a:spcBef>
              <a:spcAft>
                <a:spcPts val="0"/>
              </a:spcAft>
              <a:buSzPts val="2400"/>
              <a:buNone/>
            </a:pPr>
            <a:r>
              <a:rPr lang="en-GB"/>
              <a:t>2.Non curriculari</a:t>
            </a:r>
            <a:endParaRPr/>
          </a:p>
        </p:txBody>
      </p:sp>
      <p:sp>
        <p:nvSpPr>
          <p:cNvPr id="111" name="Google Shape;111;p15"/>
          <p:cNvSpPr txBox="1">
            <a:spLocks noGrp="1"/>
          </p:cNvSpPr>
          <p:nvPr>
            <p:ph type="body" idx="4"/>
          </p:nvPr>
        </p:nvSpPr>
        <p:spPr>
          <a:xfrm>
            <a:off x="4645025" y="1812250"/>
            <a:ext cx="4041900" cy="4384200"/>
          </a:xfrm>
          <a:prstGeom prst="rect">
            <a:avLst/>
          </a:prstGeom>
          <a:noFill/>
          <a:ln>
            <a:noFill/>
          </a:ln>
        </p:spPr>
        <p:txBody>
          <a:bodyPr spcFirstLastPara="1" wrap="square" lIns="91425" tIns="45700" rIns="91425" bIns="45700" anchor="t" anchorCtr="0">
            <a:normAutofit fontScale="85000" lnSpcReduction="20000"/>
          </a:bodyPr>
          <a:lstStyle/>
          <a:p>
            <a:pPr marL="457200" lvl="0" indent="-314960" algn="l" rtl="0">
              <a:lnSpc>
                <a:spcPct val="100000"/>
              </a:lnSpc>
              <a:spcBef>
                <a:spcPts val="480"/>
              </a:spcBef>
              <a:spcAft>
                <a:spcPts val="0"/>
              </a:spcAft>
              <a:buSzPct val="100000"/>
              <a:buFont typeface="Arial"/>
              <a:buChar char="•"/>
            </a:pPr>
            <a:r>
              <a:rPr lang="en-GB" sz="1600">
                <a:highlight>
                  <a:srgbClr val="FFFFFF"/>
                </a:highlight>
                <a:latin typeface="Arial"/>
                <a:ea typeface="Arial"/>
                <a:cs typeface="Arial"/>
                <a:sym typeface="Arial"/>
              </a:rPr>
              <a:t>E' rivolto a coloro che </a:t>
            </a:r>
            <a:r>
              <a:rPr lang="en-GB" sz="1600" b="1">
                <a:highlight>
                  <a:srgbClr val="FFFFFF"/>
                </a:highlight>
                <a:latin typeface="Arial"/>
                <a:ea typeface="Arial"/>
                <a:cs typeface="Arial"/>
                <a:sym typeface="Arial"/>
              </a:rPr>
              <a:t>hanno conseguito un titolo universitario presso l’Università di Firenze da non più di 24 mesi</a:t>
            </a:r>
            <a:r>
              <a:rPr lang="en-GB" sz="1600">
                <a:highlight>
                  <a:srgbClr val="FFFFFF"/>
                </a:highlight>
                <a:latin typeface="Arial"/>
                <a:ea typeface="Arial"/>
                <a:cs typeface="Arial"/>
                <a:sym typeface="Arial"/>
              </a:rPr>
              <a:t>. In caso di dottorato di ricerca o master solo per i domiciliati nella Regione Toscana.</a:t>
            </a:r>
            <a:endParaRPr sz="1600">
              <a:highlight>
                <a:srgbClr val="FFFFFF"/>
              </a:highlight>
              <a:latin typeface="Arial"/>
              <a:ea typeface="Arial"/>
              <a:cs typeface="Arial"/>
              <a:sym typeface="Arial"/>
            </a:endParaRPr>
          </a:p>
          <a:p>
            <a:pPr marL="457200" lvl="0" indent="-314960" algn="l" rtl="0">
              <a:lnSpc>
                <a:spcPct val="100000"/>
              </a:lnSpc>
              <a:spcBef>
                <a:spcPts val="0"/>
              </a:spcBef>
              <a:spcAft>
                <a:spcPts val="0"/>
              </a:spcAft>
              <a:buSzPct val="100000"/>
              <a:buFont typeface="Arial"/>
              <a:buChar char="•"/>
            </a:pPr>
            <a:r>
              <a:rPr lang="en-GB" sz="1600">
                <a:highlight>
                  <a:srgbClr val="FFFFFF"/>
                </a:highlight>
                <a:latin typeface="Arial"/>
                <a:ea typeface="Arial"/>
                <a:cs typeface="Arial"/>
                <a:sym typeface="Arial"/>
              </a:rPr>
              <a:t>Finalizzato ad </a:t>
            </a:r>
            <a:r>
              <a:rPr lang="en-GB" sz="1600" b="1">
                <a:highlight>
                  <a:srgbClr val="FFFFFF"/>
                </a:highlight>
                <a:latin typeface="Arial"/>
                <a:ea typeface="Arial"/>
                <a:cs typeface="Arial"/>
                <a:sym typeface="Arial"/>
              </a:rPr>
              <a:t>agevolare le scelte professionali e occupazionali</a:t>
            </a:r>
            <a:r>
              <a:rPr lang="en-GB" sz="1600">
                <a:highlight>
                  <a:srgbClr val="FFFFFF"/>
                </a:highlight>
                <a:latin typeface="Arial"/>
                <a:ea typeface="Arial"/>
                <a:cs typeface="Arial"/>
                <a:sym typeface="Arial"/>
              </a:rPr>
              <a:t> dei giovani nella fase di transizione dallo studio al mondo del lavoro. Può avere durata compresa fra 2 e 12 mesi, proroghe comprese.</a:t>
            </a:r>
            <a:endParaRPr sz="1600">
              <a:highlight>
                <a:srgbClr val="FFFFFF"/>
              </a:highlight>
              <a:latin typeface="Arial"/>
              <a:ea typeface="Arial"/>
              <a:cs typeface="Arial"/>
              <a:sym typeface="Arial"/>
            </a:endParaRPr>
          </a:p>
          <a:p>
            <a:pPr marL="457200" lvl="0" indent="-314960" algn="l" rtl="0">
              <a:lnSpc>
                <a:spcPct val="100000"/>
              </a:lnSpc>
              <a:spcBef>
                <a:spcPts val="0"/>
              </a:spcBef>
              <a:spcAft>
                <a:spcPts val="0"/>
              </a:spcAft>
              <a:buSzPct val="100000"/>
              <a:buFont typeface="Arial"/>
              <a:buChar char="•"/>
            </a:pPr>
            <a:r>
              <a:rPr lang="en-GB" sz="1600">
                <a:highlight>
                  <a:srgbClr val="FFFFFF"/>
                </a:highlight>
                <a:latin typeface="Arial"/>
                <a:ea typeface="Arial"/>
                <a:cs typeface="Arial"/>
                <a:sym typeface="Arial"/>
              </a:rPr>
              <a:t>Il soggetto ospitante è tenuto a erogare al tirocinante un contributo obbligatorio non inferiore a </a:t>
            </a:r>
            <a:r>
              <a:rPr lang="en-GB" sz="1600" b="1">
                <a:highlight>
                  <a:srgbClr val="FFFFFF"/>
                </a:highlight>
                <a:latin typeface="Arial"/>
                <a:ea typeface="Arial"/>
                <a:cs typeface="Arial"/>
                <a:sym typeface="Arial"/>
              </a:rPr>
              <a:t>500 euro mensili lordi (in Toscana)</a:t>
            </a:r>
            <a:r>
              <a:rPr lang="en-GB" sz="1600">
                <a:highlight>
                  <a:srgbClr val="FFFFFF"/>
                </a:highlight>
                <a:latin typeface="Arial"/>
                <a:ea typeface="Arial"/>
                <a:cs typeface="Arial"/>
                <a:sym typeface="Arial"/>
              </a:rPr>
              <a:t>.</a:t>
            </a:r>
            <a:endParaRPr sz="1600">
              <a:highlight>
                <a:srgbClr val="FFFFFF"/>
              </a:highlight>
              <a:latin typeface="Arial"/>
              <a:ea typeface="Arial"/>
              <a:cs typeface="Arial"/>
              <a:sym typeface="Arial"/>
            </a:endParaRPr>
          </a:p>
          <a:p>
            <a:pPr marL="457200" lvl="0" indent="-314960" algn="l" rtl="0">
              <a:lnSpc>
                <a:spcPct val="100000"/>
              </a:lnSpc>
              <a:spcBef>
                <a:spcPts val="0"/>
              </a:spcBef>
              <a:spcAft>
                <a:spcPts val="0"/>
              </a:spcAft>
              <a:buSzPct val="100000"/>
              <a:buFont typeface="Arial"/>
              <a:buChar char="•"/>
            </a:pPr>
            <a:r>
              <a:rPr lang="en-GB" sz="1600">
                <a:highlight>
                  <a:srgbClr val="FFFFFF"/>
                </a:highlight>
                <a:latin typeface="Arial"/>
                <a:ea typeface="Arial"/>
                <a:cs typeface="Arial"/>
                <a:sym typeface="Arial"/>
              </a:rPr>
              <a:t>L'Ateneo può attivare tirocini non curriculari solo presso sedi che operano in regione toscana (Delibera S.A. del 25 giugno 2019). Per tutti quei soggetti ospitanti che hanno sedi territoriali diverse è necessario rivolgersi ai Centri per l'Impiego della Regione sede del tirocinio.</a:t>
            </a:r>
            <a:endParaRPr sz="1600">
              <a:highlight>
                <a:srgbClr val="FFFFFF"/>
              </a:highlight>
              <a:latin typeface="Arial"/>
              <a:ea typeface="Arial"/>
              <a:cs typeface="Arial"/>
              <a:sym typeface="Arial"/>
            </a:endParaRPr>
          </a:p>
        </p:txBody>
      </p:sp>
      <p:sp>
        <p:nvSpPr>
          <p:cNvPr id="112" name="Google Shape;112;p15"/>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800"/>
              <a:buNone/>
            </a:pPr>
            <a:r>
              <a:rPr lang="en-GB"/>
              <a:t>QUATTRO TIPI</a:t>
            </a:r>
            <a:endParaRPr/>
          </a:p>
        </p:txBody>
      </p:sp>
      <p:sp>
        <p:nvSpPr>
          <p:cNvPr id="113" name="Google Shape;113;p1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6"/>
          <p:cNvSpPr txBox="1">
            <a:spLocks noGrp="1"/>
          </p:cNvSpPr>
          <p:nvPr>
            <p:ph type="body" idx="1"/>
          </p:nvPr>
        </p:nvSpPr>
        <p:spPr>
          <a:xfrm>
            <a:off x="457200" y="1057390"/>
            <a:ext cx="4040100" cy="6399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480"/>
              </a:spcBef>
              <a:spcAft>
                <a:spcPts val="0"/>
              </a:spcAft>
              <a:buSzPts val="2400"/>
              <a:buNone/>
            </a:pPr>
            <a:r>
              <a:rPr lang="en-GB"/>
              <a:t>3. Tirocini interni </a:t>
            </a:r>
            <a:endParaRPr/>
          </a:p>
        </p:txBody>
      </p:sp>
      <p:sp>
        <p:nvSpPr>
          <p:cNvPr id="120" name="Google Shape;120;p16"/>
          <p:cNvSpPr txBox="1">
            <a:spLocks noGrp="1"/>
          </p:cNvSpPr>
          <p:nvPr>
            <p:ph type="body" idx="2"/>
          </p:nvPr>
        </p:nvSpPr>
        <p:spPr>
          <a:xfrm>
            <a:off x="457200" y="1812246"/>
            <a:ext cx="4040100" cy="3777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SzPts val="2400"/>
              <a:buNone/>
            </a:pPr>
            <a:r>
              <a:rPr lang="en-GB"/>
              <a:t>Si svolgono presso le strutture dell’Ateneo, quali le Aree dell’Amministrazione Centrale, il Sistema Bibliotecario, il Sistema Museale, i Centri di Servizio, previa individuazione delle stesse delle aree di attività previste</a:t>
            </a:r>
            <a:endParaRPr/>
          </a:p>
        </p:txBody>
      </p:sp>
      <p:sp>
        <p:nvSpPr>
          <p:cNvPr id="121" name="Google Shape;121;p16"/>
          <p:cNvSpPr txBox="1">
            <a:spLocks noGrp="1"/>
          </p:cNvSpPr>
          <p:nvPr>
            <p:ph type="body" idx="3"/>
          </p:nvPr>
        </p:nvSpPr>
        <p:spPr>
          <a:xfrm>
            <a:off x="4645025" y="1052736"/>
            <a:ext cx="4041900" cy="63990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480"/>
              </a:spcBef>
              <a:spcAft>
                <a:spcPts val="0"/>
              </a:spcAft>
              <a:buSzPts val="2400"/>
              <a:buNone/>
            </a:pPr>
            <a:r>
              <a:rPr lang="en-GB"/>
              <a:t>4. Attività formative interne</a:t>
            </a:r>
            <a:endParaRPr/>
          </a:p>
        </p:txBody>
      </p:sp>
      <p:sp>
        <p:nvSpPr>
          <p:cNvPr id="122" name="Google Shape;122;p16"/>
          <p:cNvSpPr txBox="1">
            <a:spLocks noGrp="1"/>
          </p:cNvSpPr>
          <p:nvPr>
            <p:ph type="body" idx="4"/>
          </p:nvPr>
        </p:nvSpPr>
        <p:spPr>
          <a:xfrm>
            <a:off x="4645025" y="1812246"/>
            <a:ext cx="4041900" cy="3777000"/>
          </a:xfrm>
          <a:prstGeom prst="rect">
            <a:avLst/>
          </a:prstGeom>
          <a:noFill/>
          <a:ln>
            <a:noFill/>
          </a:ln>
        </p:spPr>
        <p:txBody>
          <a:bodyPr spcFirstLastPara="1" wrap="square" lIns="91425" tIns="45700" rIns="91425" bIns="45700" anchor="t" anchorCtr="0">
            <a:normAutofit fontScale="70000" lnSpcReduction="20000"/>
          </a:bodyPr>
          <a:lstStyle/>
          <a:p>
            <a:pPr marL="457200" lvl="0" indent="-346710" algn="l" rtl="0">
              <a:lnSpc>
                <a:spcPct val="100000"/>
              </a:lnSpc>
              <a:spcBef>
                <a:spcPts val="480"/>
              </a:spcBef>
              <a:spcAft>
                <a:spcPts val="0"/>
              </a:spcAft>
              <a:buSzPct val="100000"/>
              <a:buChar char="•"/>
            </a:pPr>
            <a:r>
              <a:rPr lang="en-GB"/>
              <a:t>Si tratta di altre attività svolte all’interno dei Dipartimenti e delle Scuole, che possono essere anche propedeutiche alla preparazione della prova finale. Tali attività esulano dalla categoria del tirocinio ma possono essere riconosciute ai fini del conseguimento dei CFU per il tirocinio curriculare</a:t>
            </a:r>
            <a:endParaRPr/>
          </a:p>
          <a:p>
            <a:pPr marL="457200" lvl="0" indent="-346710" algn="l" rtl="0">
              <a:lnSpc>
                <a:spcPct val="100000"/>
              </a:lnSpc>
              <a:spcBef>
                <a:spcPts val="0"/>
              </a:spcBef>
              <a:spcAft>
                <a:spcPts val="0"/>
              </a:spcAft>
              <a:buSzPct val="100000"/>
              <a:buChar char="•"/>
            </a:pPr>
            <a:r>
              <a:rPr lang="en-GB"/>
              <a:t>L’autorizzazione, il monitoraggio e il riconoscimento dei CFU per tali attività formative interne sono responsabilità del Corso di Studio. Per il riconoscimento, il Corso di Studio si esprime tramite apposita delibera</a:t>
            </a:r>
            <a:endParaRPr/>
          </a:p>
        </p:txBody>
      </p:sp>
      <p:sp>
        <p:nvSpPr>
          <p:cNvPr id="123" name="Google Shape;123;p16"/>
          <p:cNvSpPr txBox="1">
            <a:spLocks noGrp="1"/>
          </p:cNvSpPr>
          <p:nvPr>
            <p:ph type="title"/>
          </p:nvPr>
        </p:nvSpPr>
        <p:spPr>
          <a:xfrm>
            <a:off x="2051720" y="104071"/>
            <a:ext cx="6984900" cy="599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800"/>
              <a:buNone/>
            </a:pPr>
            <a:r>
              <a:rPr lang="en-GB"/>
              <a:t>QUATTRO TIPI</a:t>
            </a:r>
            <a:endParaRPr/>
          </a:p>
        </p:txBody>
      </p:sp>
      <p:sp>
        <p:nvSpPr>
          <p:cNvPr id="124" name="Google Shape;124;p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7"/>
          <p:cNvSpPr txBox="1">
            <a:spLocks noGrp="1"/>
          </p:cNvSpPr>
          <p:nvPr>
            <p:ph type="body" idx="1"/>
          </p:nvPr>
        </p:nvSpPr>
        <p:spPr>
          <a:xfrm>
            <a:off x="457200" y="1000426"/>
            <a:ext cx="8229600" cy="4732830"/>
          </a:xfrm>
          <a:prstGeom prst="rect">
            <a:avLst/>
          </a:prstGeom>
          <a:noFill/>
          <a:ln>
            <a:noFill/>
          </a:ln>
        </p:spPr>
        <p:txBody>
          <a:bodyPr spcFirstLastPara="1" wrap="square" lIns="91425" tIns="45700" rIns="91425" bIns="45700" anchor="t" anchorCtr="0">
            <a:noAutofit/>
          </a:bodyPr>
          <a:lstStyle/>
          <a:p>
            <a:pPr marL="342900" lvl="0" indent="-269875" algn="l" rtl="0">
              <a:lnSpc>
                <a:spcPct val="100000"/>
              </a:lnSpc>
              <a:spcBef>
                <a:spcPts val="640"/>
              </a:spcBef>
              <a:spcAft>
                <a:spcPts val="0"/>
              </a:spcAft>
              <a:buClr>
                <a:schemeClr val="dk1"/>
              </a:buClr>
              <a:buSzPts val="2000"/>
              <a:buFont typeface="Calibri"/>
              <a:buChar char="•"/>
            </a:pPr>
            <a:r>
              <a:rPr lang="en-GB" sz="2000"/>
              <a:t>Attività di stage coerenti con il corso di studio (se avete dubbi è sempre meglio consultarvi con il referente del vostro corso di laurea)</a:t>
            </a:r>
            <a:endParaRPr sz="2000"/>
          </a:p>
          <a:p>
            <a:pPr marL="342900" lvl="0" indent="-269875" algn="l" rtl="0">
              <a:lnSpc>
                <a:spcPct val="100000"/>
              </a:lnSpc>
              <a:spcBef>
                <a:spcPts val="640"/>
              </a:spcBef>
              <a:spcAft>
                <a:spcPts val="0"/>
              </a:spcAft>
              <a:buClr>
                <a:schemeClr val="dk1"/>
              </a:buClr>
              <a:buSzPts val="2000"/>
              <a:buFont typeface="Calibri"/>
              <a:buChar char="•"/>
            </a:pPr>
            <a:r>
              <a:rPr lang="en-GB" sz="2000"/>
              <a:t>Almeno 150 ore di attività che corrispondono a 6 CFU (1 CFU = 25 ore di attività)</a:t>
            </a:r>
            <a:endParaRPr sz="2000"/>
          </a:p>
          <a:p>
            <a:pPr marL="342900" lvl="0" indent="-269875" algn="l" rtl="0">
              <a:lnSpc>
                <a:spcPct val="100000"/>
              </a:lnSpc>
              <a:spcBef>
                <a:spcPts val="640"/>
              </a:spcBef>
              <a:spcAft>
                <a:spcPts val="0"/>
              </a:spcAft>
              <a:buClr>
                <a:schemeClr val="dk1"/>
              </a:buClr>
              <a:buSzPts val="2000"/>
              <a:buFont typeface="Calibri"/>
              <a:buChar char="•"/>
            </a:pPr>
            <a:r>
              <a:rPr lang="en-GB" sz="2000"/>
              <a:t>Si può svolgere a partire dall’inizio del secondo anno, non può essere superiore a 12 mesi e concludersi prima del conseguimento della laurea</a:t>
            </a:r>
            <a:endParaRPr sz="2000"/>
          </a:p>
          <a:p>
            <a:pPr marL="342900" lvl="0" indent="-269875" algn="l" rtl="0">
              <a:lnSpc>
                <a:spcPct val="100000"/>
              </a:lnSpc>
              <a:spcBef>
                <a:spcPts val="640"/>
              </a:spcBef>
              <a:spcAft>
                <a:spcPts val="0"/>
              </a:spcAft>
              <a:buClr>
                <a:schemeClr val="dk1"/>
              </a:buClr>
              <a:buSzPts val="2000"/>
              <a:buFont typeface="Calibri"/>
              <a:buChar char="•"/>
            </a:pPr>
            <a:r>
              <a:rPr lang="en-GB" sz="2000">
                <a:highlight>
                  <a:srgbClr val="FFFFFF"/>
                </a:highlight>
              </a:rPr>
              <a:t>Non è ammesso lo svolgimento di tirocini presso sedi private di appartenenza della famiglia del tirocinante fino al 4° grado di parentela o presso il posto di lavoro (eccezione per studenti lavoratori)</a:t>
            </a:r>
            <a:endParaRPr sz="2000">
              <a:highlight>
                <a:srgbClr val="FFFFFF"/>
              </a:highlight>
            </a:endParaRPr>
          </a:p>
          <a:p>
            <a:pPr marL="342900" lvl="0" indent="-269875" algn="just" rtl="0">
              <a:lnSpc>
                <a:spcPct val="100000"/>
              </a:lnSpc>
              <a:spcBef>
                <a:spcPts val="0"/>
              </a:spcBef>
              <a:spcAft>
                <a:spcPts val="0"/>
              </a:spcAft>
              <a:buSzPts val="2000"/>
              <a:buFont typeface="Calibri"/>
              <a:buChar char="•"/>
            </a:pPr>
            <a:r>
              <a:rPr lang="en-GB" sz="2000"/>
              <a:t>Prima di iniziare il tirocinio in presenza, il tirocinante deve aver </a:t>
            </a:r>
            <a:r>
              <a:rPr lang="en-GB" sz="2000" u="sng">
                <a:solidFill>
                  <a:schemeClr val="hlink"/>
                </a:solidFill>
                <a:hlinkClick r:id="rId3"/>
              </a:rPr>
              <a:t>assolto gli obblighi formativi in materia di prevenzione e sicurezza sui luoghi di lavoro</a:t>
            </a:r>
            <a:r>
              <a:rPr lang="en-GB" sz="2000"/>
              <a:t>.</a:t>
            </a:r>
            <a:endParaRPr sz="2000">
              <a:highlight>
                <a:srgbClr val="FFFFFF"/>
              </a:highlight>
            </a:endParaRPr>
          </a:p>
          <a:p>
            <a:pPr marL="342900" lvl="0" indent="-269875" algn="l" rtl="0">
              <a:lnSpc>
                <a:spcPct val="100000"/>
              </a:lnSpc>
              <a:spcBef>
                <a:spcPts val="640"/>
              </a:spcBef>
              <a:spcAft>
                <a:spcPts val="0"/>
              </a:spcAft>
              <a:buClr>
                <a:schemeClr val="dk1"/>
              </a:buClr>
              <a:buSzPts val="2000"/>
              <a:buFont typeface="Calibri"/>
              <a:buChar char="•"/>
            </a:pPr>
            <a:r>
              <a:rPr lang="en-GB" sz="2000"/>
              <a:t>Pianificare il tirocinio: non prendersi all’ultimo momento se abbiamo urgenza di verbalizzare il tirocinio!</a:t>
            </a:r>
            <a:endParaRPr sz="2000"/>
          </a:p>
        </p:txBody>
      </p:sp>
      <p:sp>
        <p:nvSpPr>
          <p:cNvPr id="130" name="Google Shape;130;p17"/>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Requisiti generali tirocini curricolari</a:t>
            </a:r>
            <a:endParaRPr/>
          </a:p>
        </p:txBody>
      </p:sp>
      <p:sp>
        <p:nvSpPr>
          <p:cNvPr id="131" name="Google Shape;131;p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8</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8"/>
          <p:cNvSpPr txBox="1">
            <a:spLocks noGrp="1"/>
          </p:cNvSpPr>
          <p:nvPr>
            <p:ph type="body" idx="1"/>
          </p:nvPr>
        </p:nvSpPr>
        <p:spPr>
          <a:xfrm>
            <a:off x="457200" y="1000426"/>
            <a:ext cx="8229600" cy="4372791"/>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lnSpc>
                <a:spcPct val="100000"/>
              </a:lnSpc>
              <a:spcBef>
                <a:spcPts val="0"/>
              </a:spcBef>
              <a:spcAft>
                <a:spcPts val="0"/>
              </a:spcAft>
              <a:buClr>
                <a:schemeClr val="dk1"/>
              </a:buClr>
              <a:buSzPct val="100000"/>
              <a:buChar char="•"/>
            </a:pPr>
            <a:r>
              <a:rPr lang="en-GB"/>
              <a:t>Presso enti convenzionati italiani</a:t>
            </a:r>
            <a:endParaRPr/>
          </a:p>
          <a:p>
            <a:pPr marL="742950" lvl="1" indent="-285750" algn="l" rtl="0">
              <a:lnSpc>
                <a:spcPct val="100000"/>
              </a:lnSpc>
              <a:spcBef>
                <a:spcPts val="392"/>
              </a:spcBef>
              <a:spcAft>
                <a:spcPts val="0"/>
              </a:spcAft>
              <a:buClr>
                <a:schemeClr val="dk1"/>
              </a:buClr>
              <a:buSzPct val="100000"/>
              <a:buChar char="–"/>
            </a:pPr>
            <a:r>
              <a:rPr lang="en-GB"/>
              <a:t>Piattaforma </a:t>
            </a:r>
            <a:r>
              <a:rPr lang="en-GB" u="sng">
                <a:solidFill>
                  <a:schemeClr val="hlink"/>
                </a:solidFill>
                <a:hlinkClick r:id="rId3"/>
              </a:rPr>
              <a:t>St@ge</a:t>
            </a:r>
            <a:r>
              <a:rPr lang="en-GB"/>
              <a:t> online (A)</a:t>
            </a:r>
            <a:endParaRPr/>
          </a:p>
          <a:p>
            <a:pPr marL="342900" lvl="0" indent="-342900" algn="l" rtl="0">
              <a:lnSpc>
                <a:spcPct val="100000"/>
              </a:lnSpc>
              <a:spcBef>
                <a:spcPts val="448"/>
              </a:spcBef>
              <a:spcAft>
                <a:spcPts val="0"/>
              </a:spcAft>
              <a:buClr>
                <a:schemeClr val="dk1"/>
              </a:buClr>
              <a:buSzPct val="100000"/>
              <a:buChar char="•"/>
            </a:pPr>
            <a:r>
              <a:rPr lang="en-GB"/>
              <a:t>Presso enti non convenzionati italiani</a:t>
            </a:r>
            <a:endParaRPr/>
          </a:p>
          <a:p>
            <a:pPr marL="742950" lvl="1" indent="-285750" algn="l" rtl="0">
              <a:lnSpc>
                <a:spcPct val="100000"/>
              </a:lnSpc>
              <a:spcBef>
                <a:spcPts val="392"/>
              </a:spcBef>
              <a:spcAft>
                <a:spcPts val="0"/>
              </a:spcAft>
              <a:buClr>
                <a:schemeClr val="dk1"/>
              </a:buClr>
              <a:buSzPct val="100000"/>
              <a:buChar char="–"/>
            </a:pPr>
            <a:r>
              <a:rPr lang="en-GB"/>
              <a:t>Creare una nuova convenzione (B)</a:t>
            </a:r>
            <a:endParaRPr/>
          </a:p>
          <a:p>
            <a:pPr marL="742950" lvl="1" indent="-285750" algn="l" rtl="0">
              <a:lnSpc>
                <a:spcPct val="100000"/>
              </a:lnSpc>
              <a:spcBef>
                <a:spcPts val="392"/>
              </a:spcBef>
              <a:spcAft>
                <a:spcPts val="0"/>
              </a:spcAft>
              <a:buClr>
                <a:schemeClr val="dk1"/>
              </a:buClr>
              <a:buSzPct val="100000"/>
              <a:buChar char="–"/>
            </a:pPr>
            <a:r>
              <a:rPr lang="en-GB"/>
              <a:t>Procedura di riconoscimento crediti ex-post (C)</a:t>
            </a:r>
            <a:endParaRPr/>
          </a:p>
          <a:p>
            <a:pPr marL="342900" lvl="0" indent="-342900" algn="l" rtl="0">
              <a:lnSpc>
                <a:spcPct val="100000"/>
              </a:lnSpc>
              <a:spcBef>
                <a:spcPts val="448"/>
              </a:spcBef>
              <a:spcAft>
                <a:spcPts val="0"/>
              </a:spcAft>
              <a:buClr>
                <a:schemeClr val="dk1"/>
              </a:buClr>
              <a:buSzPct val="100000"/>
              <a:buChar char="•"/>
            </a:pPr>
            <a:r>
              <a:rPr lang="en-GB"/>
              <a:t>Presso enti esteri</a:t>
            </a:r>
            <a:endParaRPr/>
          </a:p>
          <a:p>
            <a:pPr marL="742950" lvl="1" indent="-285750" algn="l" rtl="0">
              <a:lnSpc>
                <a:spcPct val="100000"/>
              </a:lnSpc>
              <a:spcBef>
                <a:spcPts val="392"/>
              </a:spcBef>
              <a:spcAft>
                <a:spcPts val="0"/>
              </a:spcAft>
              <a:buClr>
                <a:schemeClr val="dk1"/>
              </a:buClr>
              <a:buSzPct val="100000"/>
              <a:buChar char="–"/>
            </a:pPr>
            <a:r>
              <a:rPr lang="en-GB"/>
              <a:t>Agreement con l’ente estero (D)</a:t>
            </a:r>
            <a:endParaRPr/>
          </a:p>
          <a:p>
            <a:pPr marL="742950" lvl="1" indent="-285750" algn="l" rtl="0">
              <a:lnSpc>
                <a:spcPct val="100000"/>
              </a:lnSpc>
              <a:spcBef>
                <a:spcPts val="392"/>
              </a:spcBef>
              <a:spcAft>
                <a:spcPts val="0"/>
              </a:spcAft>
              <a:buClr>
                <a:schemeClr val="dk1"/>
              </a:buClr>
              <a:buSzPct val="100000"/>
              <a:buChar char="–"/>
            </a:pPr>
            <a:r>
              <a:rPr lang="en-GB"/>
              <a:t>Procedura di riconoscimento crediti ex-post (C)</a:t>
            </a:r>
            <a:endParaRPr/>
          </a:p>
          <a:p>
            <a:pPr marL="742950" lvl="1" indent="-285750" algn="l" rtl="0">
              <a:lnSpc>
                <a:spcPct val="100000"/>
              </a:lnSpc>
              <a:spcBef>
                <a:spcPts val="392"/>
              </a:spcBef>
              <a:spcAft>
                <a:spcPts val="0"/>
              </a:spcAft>
              <a:buClr>
                <a:schemeClr val="dk1"/>
              </a:buClr>
              <a:buSzPct val="100000"/>
              <a:buChar char="–"/>
            </a:pPr>
            <a:r>
              <a:rPr lang="en-GB"/>
              <a:t>Attraverso programmi internazionali:</a:t>
            </a:r>
            <a:endParaRPr/>
          </a:p>
          <a:p>
            <a:pPr marL="1143000" lvl="2" indent="-228600" algn="l" rtl="0">
              <a:lnSpc>
                <a:spcPct val="100000"/>
              </a:lnSpc>
              <a:spcBef>
                <a:spcPts val="336"/>
              </a:spcBef>
              <a:spcAft>
                <a:spcPts val="0"/>
              </a:spcAft>
              <a:buClr>
                <a:schemeClr val="dk1"/>
              </a:buClr>
              <a:buSzPct val="100000"/>
              <a:buChar char="•"/>
            </a:pPr>
            <a:r>
              <a:rPr lang="en-GB"/>
              <a:t>MAECI-CRUI (E)</a:t>
            </a:r>
            <a:endParaRPr/>
          </a:p>
          <a:p>
            <a:pPr marL="1143000" lvl="2" indent="-228600" algn="l" rtl="0">
              <a:lnSpc>
                <a:spcPct val="100000"/>
              </a:lnSpc>
              <a:spcBef>
                <a:spcPts val="336"/>
              </a:spcBef>
              <a:spcAft>
                <a:spcPts val="0"/>
              </a:spcAft>
              <a:buClr>
                <a:schemeClr val="dk1"/>
              </a:buClr>
              <a:buSzPct val="100000"/>
              <a:buChar char="•"/>
            </a:pPr>
            <a:r>
              <a:rPr lang="en-GB"/>
              <a:t>Erasmus+ Traineeship (F)</a:t>
            </a:r>
            <a:endParaRPr/>
          </a:p>
          <a:p>
            <a:pPr marL="342900" lvl="0" indent="-342900" algn="l" rtl="0">
              <a:lnSpc>
                <a:spcPct val="100000"/>
              </a:lnSpc>
              <a:spcBef>
                <a:spcPts val="448"/>
              </a:spcBef>
              <a:spcAft>
                <a:spcPts val="0"/>
              </a:spcAft>
              <a:buClr>
                <a:schemeClr val="dk1"/>
              </a:buClr>
              <a:buSzPct val="100000"/>
              <a:buChar char="•"/>
            </a:pPr>
            <a:r>
              <a:rPr lang="en-GB"/>
              <a:t>Altre opportunità</a:t>
            </a:r>
            <a:endParaRPr/>
          </a:p>
          <a:p>
            <a:pPr marL="742950" lvl="1" indent="-313689" algn="l" rtl="0">
              <a:lnSpc>
                <a:spcPct val="100000"/>
              </a:lnSpc>
              <a:spcBef>
                <a:spcPts val="448"/>
              </a:spcBef>
              <a:spcAft>
                <a:spcPts val="0"/>
              </a:spcAft>
              <a:buClr>
                <a:schemeClr val="dk1"/>
              </a:buClr>
              <a:buSzPct val="114285"/>
              <a:buChar char="–"/>
            </a:pPr>
            <a:r>
              <a:rPr lang="en-GB"/>
              <a:t>Tirocini interni/Attività formative interne (C)</a:t>
            </a:r>
            <a:endParaRPr/>
          </a:p>
          <a:p>
            <a:pPr marL="742950" lvl="1" indent="-313689" algn="l" rtl="0">
              <a:lnSpc>
                <a:spcPct val="100000"/>
              </a:lnSpc>
              <a:spcBef>
                <a:spcPts val="448"/>
              </a:spcBef>
              <a:spcAft>
                <a:spcPts val="0"/>
              </a:spcAft>
              <a:buClr>
                <a:schemeClr val="dk1"/>
              </a:buClr>
              <a:buSzPct val="114285"/>
              <a:buChar char="–"/>
            </a:pPr>
            <a:r>
              <a:rPr lang="en-GB"/>
              <a:t>Formarsi al lavoro (massimo 4 CFU) (C)</a:t>
            </a:r>
            <a:endParaRPr/>
          </a:p>
        </p:txBody>
      </p:sp>
      <p:sp>
        <p:nvSpPr>
          <p:cNvPr id="137" name="Google Shape;137;p18"/>
          <p:cNvSpPr txBox="1">
            <a:spLocks noGrp="1"/>
          </p:cNvSpPr>
          <p:nvPr>
            <p:ph type="title"/>
          </p:nvPr>
        </p:nvSpPr>
        <p:spPr>
          <a:xfrm>
            <a:off x="2051720" y="104071"/>
            <a:ext cx="6984776" cy="599744"/>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3600"/>
              <a:buFont typeface="Calibri"/>
              <a:buNone/>
            </a:pPr>
            <a:r>
              <a:rPr lang="en-GB"/>
              <a:t>Tipi di tirocini</a:t>
            </a:r>
            <a:endParaRPr/>
          </a:p>
        </p:txBody>
      </p:sp>
      <p:sp>
        <p:nvSpPr>
          <p:cNvPr id="138" name="Google Shape;138;p18"/>
          <p:cNvSpPr txBox="1"/>
          <p:nvPr/>
        </p:nvSpPr>
        <p:spPr>
          <a:xfrm>
            <a:off x="3266106" y="5461571"/>
            <a:ext cx="3779100" cy="11082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GB" sz="2400" b="0" i="0" u="none" strike="noStrike" cap="none">
                <a:solidFill>
                  <a:schemeClr val="dk1"/>
                </a:solidFill>
                <a:latin typeface="Calibri"/>
                <a:ea typeface="Calibri"/>
                <a:cs typeface="Calibri"/>
                <a:sym typeface="Calibri"/>
              </a:rPr>
              <a:t>NB: In presenza o a distanza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r>
              <a:rPr lang="en-GB" sz="2400" b="0" i="0" u="none" strike="noStrike" cap="none">
                <a:solidFill>
                  <a:schemeClr val="dk1"/>
                </a:solidFill>
                <a:latin typeface="Calibri"/>
                <a:ea typeface="Calibri"/>
                <a:cs typeface="Calibri"/>
                <a:sym typeface="Calibri"/>
              </a:rPr>
              <a:t>(dipende dall’ente ospitante)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9" name="Google Shape;139;p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36">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4164</Words>
  <Application>Microsoft Office PowerPoint</Application>
  <PresentationFormat>Presentazione su schermo (4:3)</PresentationFormat>
  <Paragraphs>284</Paragraphs>
  <Slides>35</Slides>
  <Notes>35</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35</vt:i4>
      </vt:variant>
    </vt:vector>
  </HeadingPairs>
  <TitlesOfParts>
    <vt:vector size="38" baseType="lpstr">
      <vt:lpstr>Arial</vt:lpstr>
      <vt:lpstr>Calibri</vt:lpstr>
      <vt:lpstr>Tema di Office</vt:lpstr>
      <vt:lpstr>INFORMAZIONI SUI TIROCINI</vt:lpstr>
      <vt:lpstr>Sommario</vt:lpstr>
      <vt:lpstr>Presentazione standard di PowerPoint</vt:lpstr>
      <vt:lpstr>Siti utili</vt:lpstr>
      <vt:lpstr>Presentazione standard di PowerPoint</vt:lpstr>
      <vt:lpstr>QUATTRO TIPI</vt:lpstr>
      <vt:lpstr>QUATTRO TIPI</vt:lpstr>
      <vt:lpstr>Requisiti generali tirocini curricolari</vt:lpstr>
      <vt:lpstr>Tipi di tirocini</vt:lpstr>
      <vt:lpstr>Presentazione standard di PowerPoint</vt:lpstr>
      <vt:lpstr>Procedura</vt:lpstr>
      <vt:lpstr>Procedura A – PRIMA (1)</vt:lpstr>
      <vt:lpstr>Procedura A – PRIMA (2)</vt:lpstr>
      <vt:lpstr>Procedura A – DURANTE</vt:lpstr>
      <vt:lpstr>Procedura A – DOPO</vt:lpstr>
      <vt:lpstr>Presentazione standard di PowerPoint</vt:lpstr>
      <vt:lpstr>Procedura B</vt:lpstr>
      <vt:lpstr>Procedura C</vt:lpstr>
      <vt:lpstr>Presentazione standard di PowerPoint</vt:lpstr>
      <vt:lpstr>Tirocini all’estero</vt:lpstr>
      <vt:lpstr>Procedura D – convenzione ad hoc</vt:lpstr>
      <vt:lpstr>Procedura E (CRUI)</vt:lpstr>
      <vt:lpstr>Procedura F (Erasmus + traineeship)</vt:lpstr>
      <vt:lpstr>Procedura F (Erasmus + traineeship)</vt:lpstr>
      <vt:lpstr>Procedura F (Erasmus + traineeship)</vt:lpstr>
      <vt:lpstr>Procedura F (Erasmus + traineeship)</vt:lpstr>
      <vt:lpstr>Procedura F (Erasmus + traineeship)</vt:lpstr>
      <vt:lpstr>Procedura F (Erasmus + traineeship)</vt:lpstr>
      <vt:lpstr>Presentazione standard di PowerPoint</vt:lpstr>
      <vt:lpstr>Tirocini interni/Attività formative interne</vt:lpstr>
      <vt:lpstr>Formarsi al lavoro</vt:lpstr>
      <vt:lpstr>Presentazione standard di PowerPoint</vt:lpstr>
      <vt:lpstr>Verbalizzazione</vt:lpstr>
      <vt:lpstr>Presentazione standard di PowerPoint</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INFORMAZIONI SUI TIROCINI</dc:title>
  <dc:creator>Sorina</dc:creator>
  <cp:lastModifiedBy>sorina cristina soare</cp:lastModifiedBy>
  <cp:revision>1</cp:revision>
  <dcterms:modified xsi:type="dcterms:W3CDTF">2022-03-02T09:54:14Z</dcterms:modified>
</cp:coreProperties>
</file>